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78" r:id="rId21"/>
    <p:sldId id="279" r:id="rId22"/>
    <p:sldId id="282" r:id="rId23"/>
    <p:sldId id="283" r:id="rId24"/>
  </p:sldIdLst>
  <p:sldSz cx="9144000" cy="6858000" type="screen4x3"/>
  <p:notesSz cx="67611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C9FB3-BD42-442C-9F58-2DE868AF23BE}" type="datetimeFigureOut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050" y="94313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91FE4-370B-4BB1-9EFB-605B49ECB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8A279-6BC4-462C-9114-9F9AA194A0E4}" type="datetimeFigureOut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6275" y="4716463"/>
            <a:ext cx="540861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29050" y="94313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8580D-DDA9-4773-ACD7-D93BFD31AA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580D-DDA9-4773-ACD7-D93BFD31AAB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580D-DDA9-4773-ACD7-D93BFD31AAB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5E27-1C7C-4EEE-9C5E-401EB6F17CC6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AF6F-B111-44DF-A4A9-1715DD1BDE02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5ED3-C25B-4BE5-BFA6-24027C72252A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B3B2-B00B-43D6-A2D6-5D70130FBFB0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1E69-14FC-46F2-A41E-C6544878C482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B80F-41FA-4E27-886D-D4C8D2122F2A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5236-302B-40C7-BA00-C4DFC2EC47FB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2CB-A3A0-480B-8769-120811AC1FF2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CB21-B16F-4F83-A8C6-F0518580CF61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F537-A714-491D-8C40-685D61C98A01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A711-7A53-450F-A094-9AC495DFF183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12D5-3214-4172-B918-B6E090EFAC83}" type="datetime1">
              <a:rPr lang="zh-TW" altLang="en-US" smtClean="0"/>
              <a:pPr/>
              <a:t>2011/10/24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5E9D-57F2-4E8D-B0E8-DA2CA8A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10" Type="http://schemas.openxmlformats.org/officeDocument/2006/relationships/image" Target="../media/image7.wmf"/><Relationship Id="rId4" Type="http://schemas.openxmlformats.org/officeDocument/2006/relationships/image" Target="../media/image2.jpe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7242" y="214290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華康中圓體" pitchFamily="49" charset="-120"/>
                <a:cs typeface="+mj-cs"/>
              </a:rPr>
              <a:t>24H MIS </a:t>
            </a:r>
            <a:r>
              <a:rPr lang="zh-TW" altLang="en-US" sz="3600" dirty="0" smtClean="0">
                <a:latin typeface="+mj-lt"/>
                <a:ea typeface="華康中圓體" pitchFamily="49" charset="-120"/>
                <a:cs typeface="+mj-cs"/>
              </a:rPr>
              <a:t>管</a:t>
            </a:r>
            <a:r>
              <a:rPr lang="zh-TW" altLang="en-US" sz="3600" dirty="0">
                <a:latin typeface="+mj-lt"/>
                <a:ea typeface="華康中圓體" pitchFamily="49" charset="-120"/>
                <a:cs typeface="+mj-cs"/>
              </a:rPr>
              <a:t>理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華康中圓體" pitchFamily="49" charset="-120"/>
                <a:cs typeface="+mj-cs"/>
              </a:rPr>
              <a:t>與網路基礎架構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428736"/>
            <a:ext cx="1143008" cy="1793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圖片 7" descr="icon_operator-2~s60x6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7" y="3357563"/>
            <a:ext cx="714380" cy="714380"/>
          </a:xfrm>
          <a:prstGeom prst="rect">
            <a:avLst/>
          </a:prstGeom>
        </p:spPr>
      </p:pic>
      <p:pic>
        <p:nvPicPr>
          <p:cNvPr id="9" name="圖片 8" descr="icon_operator-2~s60x6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3357562"/>
            <a:ext cx="714380" cy="714380"/>
          </a:xfrm>
          <a:prstGeom prst="rect">
            <a:avLst/>
          </a:prstGeom>
        </p:spPr>
      </p:pic>
      <p:pic>
        <p:nvPicPr>
          <p:cNvPr id="10" name="圖片 9" descr="icon_operator-2~s60x6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3357562"/>
            <a:ext cx="714380" cy="714380"/>
          </a:xfrm>
          <a:prstGeom prst="rect">
            <a:avLst/>
          </a:prstGeom>
        </p:spPr>
      </p:pic>
      <p:pic>
        <p:nvPicPr>
          <p:cNvPr id="11" name="圖片 10" descr="Phone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314818"/>
            <a:ext cx="900000" cy="900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29190" y="4357694"/>
            <a:ext cx="3871882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endParaRPr lang="en-US" altLang="zh-TW" sz="20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71934" y="4235429"/>
            <a:ext cx="47149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sz="2000" dirty="0">
                <a:ea typeface="華康中圓體" pitchFamily="49" charset="-120"/>
              </a:rPr>
              <a:t>7×24×365  MIS</a:t>
            </a:r>
            <a:r>
              <a:rPr lang="zh-TW" altLang="en-US" sz="2000" dirty="0">
                <a:ea typeface="華康中圓體" pitchFamily="49" charset="-120"/>
              </a:rPr>
              <a:t>全天候待命</a:t>
            </a:r>
            <a:endParaRPr lang="en-US" altLang="zh-TW" sz="2000" dirty="0">
              <a:ea typeface="華康中圓體" pitchFamily="49" charset="-12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000" dirty="0"/>
              <a:t> </a:t>
            </a:r>
            <a:r>
              <a:rPr lang="en-US" altLang="zh-TW" sz="2000" dirty="0"/>
              <a:t>0800</a:t>
            </a:r>
            <a:r>
              <a:rPr lang="zh-TW" altLang="en-US" sz="2000" dirty="0"/>
              <a:t>免付費服務專線</a:t>
            </a:r>
            <a:endParaRPr lang="en-US" altLang="zh-TW" sz="2000" dirty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000" dirty="0"/>
              <a:t>專人專案服務</a:t>
            </a:r>
            <a:r>
              <a:rPr lang="zh-TW" altLang="en-US" sz="2000" dirty="0" smtClean="0"/>
              <a:t>處理</a:t>
            </a:r>
            <a:endParaRPr lang="en-US" altLang="zh-TW" sz="2000" dirty="0" smtClean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000" dirty="0" smtClean="0"/>
              <a:t>網路服務工程團隊，專案管理</a:t>
            </a:r>
            <a:endParaRPr lang="en-US" altLang="zh-TW" sz="2000" dirty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000" dirty="0"/>
              <a:t>障礙主動通報及立即處理排除障礙回覆</a:t>
            </a:r>
            <a:endParaRPr lang="en-US" altLang="zh-TW" sz="2000" dirty="0"/>
          </a:p>
          <a:p>
            <a:endParaRPr lang="zh-TW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642910" y="4286256"/>
          <a:ext cx="2928958" cy="148336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928958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b="0" dirty="0" smtClean="0"/>
                        <a:t>網管中心（台灣）</a:t>
                      </a:r>
                      <a:endParaRPr lang="zh-TW" altLang="en-US" b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客戶總公司（台灣）</a:t>
                      </a:r>
                      <a:endParaRPr lang="zh-TW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客戶分公司（上海、深圳）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客戶分公司（美國）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214282" y="1876420"/>
            <a:ext cx="1077913" cy="838200"/>
            <a:chOff x="4170" y="1547"/>
            <a:chExt cx="967" cy="336"/>
          </a:xfrm>
        </p:grpSpPr>
        <p:grpSp>
          <p:nvGrpSpPr>
            <p:cNvPr id="18" name="Group 88"/>
            <p:cNvGrpSpPr>
              <a:grpSpLocks/>
            </p:cNvGrpSpPr>
            <p:nvPr/>
          </p:nvGrpSpPr>
          <p:grpSpPr bwMode="auto">
            <a:xfrm>
              <a:off x="4170" y="1547"/>
              <a:ext cx="741" cy="301"/>
              <a:chOff x="4170" y="1547"/>
              <a:chExt cx="741" cy="301"/>
            </a:xfrm>
          </p:grpSpPr>
          <p:sp>
            <p:nvSpPr>
              <p:cNvPr id="79" name="Freeform 89"/>
              <p:cNvSpPr>
                <a:spLocks/>
              </p:cNvSpPr>
              <p:nvPr/>
            </p:nvSpPr>
            <p:spPr bwMode="auto">
              <a:xfrm>
                <a:off x="4171" y="1607"/>
                <a:ext cx="740" cy="241"/>
              </a:xfrm>
              <a:custGeom>
                <a:avLst/>
                <a:gdLst/>
                <a:ahLst/>
                <a:cxnLst>
                  <a:cxn ang="0">
                    <a:pos x="739" y="0"/>
                  </a:cxn>
                  <a:cxn ang="0">
                    <a:pos x="739" y="240"/>
                  </a:cxn>
                  <a:cxn ang="0">
                    <a:pos x="28" y="240"/>
                  </a:cxn>
                  <a:cxn ang="0">
                    <a:pos x="28" y="196"/>
                  </a:cxn>
                  <a:cxn ang="0">
                    <a:pos x="14" y="193"/>
                  </a:cxn>
                  <a:cxn ang="0">
                    <a:pos x="14" y="163"/>
                  </a:cxn>
                  <a:cxn ang="0">
                    <a:pos x="0" y="158"/>
                  </a:cxn>
                  <a:cxn ang="0">
                    <a:pos x="739" y="0"/>
                  </a:cxn>
                </a:cxnLst>
                <a:rect l="0" t="0" r="r" b="b"/>
                <a:pathLst>
                  <a:path w="740" h="241">
                    <a:moveTo>
                      <a:pt x="739" y="0"/>
                    </a:moveTo>
                    <a:lnTo>
                      <a:pt x="739" y="240"/>
                    </a:lnTo>
                    <a:lnTo>
                      <a:pt x="28" y="240"/>
                    </a:lnTo>
                    <a:lnTo>
                      <a:pt x="28" y="196"/>
                    </a:lnTo>
                    <a:lnTo>
                      <a:pt x="14" y="193"/>
                    </a:lnTo>
                    <a:lnTo>
                      <a:pt x="14" y="163"/>
                    </a:lnTo>
                    <a:lnTo>
                      <a:pt x="0" y="158"/>
                    </a:lnTo>
                    <a:lnTo>
                      <a:pt x="73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0" name="Group 90"/>
              <p:cNvGrpSpPr>
                <a:grpSpLocks/>
              </p:cNvGrpSpPr>
              <p:nvPr/>
            </p:nvGrpSpPr>
            <p:grpSpPr bwMode="auto">
              <a:xfrm>
                <a:off x="4231" y="1800"/>
                <a:ext cx="40" cy="16"/>
                <a:chOff x="4231" y="1800"/>
                <a:chExt cx="40" cy="16"/>
              </a:xfrm>
            </p:grpSpPr>
            <p:sp>
              <p:nvSpPr>
                <p:cNvPr id="105" name="Oval 91"/>
                <p:cNvSpPr>
                  <a:spLocks noChangeArrowheads="1"/>
                </p:cNvSpPr>
                <p:nvPr/>
              </p:nvSpPr>
              <p:spPr bwMode="auto">
                <a:xfrm>
                  <a:off x="4270" y="1800"/>
                  <a:ext cx="1" cy="1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" name="Oval 92"/>
                <p:cNvSpPr>
                  <a:spLocks noChangeArrowheads="1"/>
                </p:cNvSpPr>
                <p:nvPr/>
              </p:nvSpPr>
              <p:spPr bwMode="auto">
                <a:xfrm>
                  <a:off x="4261" y="1801"/>
                  <a:ext cx="1" cy="1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" name="Oval 93"/>
                <p:cNvSpPr>
                  <a:spLocks noChangeArrowheads="1"/>
                </p:cNvSpPr>
                <p:nvPr/>
              </p:nvSpPr>
              <p:spPr bwMode="auto">
                <a:xfrm>
                  <a:off x="4255" y="1802"/>
                  <a:ext cx="1" cy="1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8" name="Oval 94"/>
                <p:cNvSpPr>
                  <a:spLocks noChangeArrowheads="1"/>
                </p:cNvSpPr>
                <p:nvPr/>
              </p:nvSpPr>
              <p:spPr bwMode="auto">
                <a:xfrm>
                  <a:off x="4246" y="1802"/>
                  <a:ext cx="1" cy="1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" name="Oval 95"/>
                <p:cNvSpPr>
                  <a:spLocks noChangeArrowheads="1"/>
                </p:cNvSpPr>
                <p:nvPr/>
              </p:nvSpPr>
              <p:spPr bwMode="auto">
                <a:xfrm>
                  <a:off x="4239" y="1802"/>
                  <a:ext cx="1" cy="1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" name="Oval 96"/>
                <p:cNvSpPr>
                  <a:spLocks noChangeArrowheads="1"/>
                </p:cNvSpPr>
                <p:nvPr/>
              </p:nvSpPr>
              <p:spPr bwMode="auto">
                <a:xfrm>
                  <a:off x="4231" y="1802"/>
                  <a:ext cx="1" cy="1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1" name="Group 97"/>
              <p:cNvGrpSpPr>
                <a:grpSpLocks/>
              </p:cNvGrpSpPr>
              <p:nvPr/>
            </p:nvGrpSpPr>
            <p:grpSpPr bwMode="auto">
              <a:xfrm>
                <a:off x="4329" y="1780"/>
                <a:ext cx="73" cy="31"/>
                <a:chOff x="4329" y="1780"/>
                <a:chExt cx="73" cy="31"/>
              </a:xfrm>
            </p:grpSpPr>
            <p:sp>
              <p:nvSpPr>
                <p:cNvPr id="98" name="Freeform 98"/>
                <p:cNvSpPr>
                  <a:spLocks/>
                </p:cNvSpPr>
                <p:nvPr/>
              </p:nvSpPr>
              <p:spPr bwMode="auto">
                <a:xfrm>
                  <a:off x="4397" y="1780"/>
                  <a:ext cx="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1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9" name="Freeform 99"/>
                <p:cNvSpPr>
                  <a:spLocks/>
                </p:cNvSpPr>
                <p:nvPr/>
              </p:nvSpPr>
              <p:spPr bwMode="auto">
                <a:xfrm>
                  <a:off x="4385" y="1780"/>
                  <a:ext cx="5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4" y="22"/>
                    </a:cxn>
                    <a:cxn ang="0">
                      <a:pos x="4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3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" name="Freeform 100"/>
                <p:cNvSpPr>
                  <a:spLocks/>
                </p:cNvSpPr>
                <p:nvPr/>
              </p:nvSpPr>
              <p:spPr bwMode="auto">
                <a:xfrm>
                  <a:off x="4373" y="1780"/>
                  <a:ext cx="5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4" y="24"/>
                    </a:cxn>
                    <a:cxn ang="0">
                      <a:pos x="4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5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4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1" name="Freeform 101"/>
                <p:cNvSpPr>
                  <a:spLocks/>
                </p:cNvSpPr>
                <p:nvPr/>
              </p:nvSpPr>
              <p:spPr bwMode="auto">
                <a:xfrm>
                  <a:off x="4361" y="1783"/>
                  <a:ext cx="6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5" y="23"/>
                    </a:cxn>
                    <a:cxn ang="0">
                      <a:pos x="5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2" name="Freeform 102"/>
                <p:cNvSpPr>
                  <a:spLocks/>
                </p:cNvSpPr>
                <p:nvPr/>
              </p:nvSpPr>
              <p:spPr bwMode="auto">
                <a:xfrm>
                  <a:off x="4351" y="1783"/>
                  <a:ext cx="5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4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3" name="Freeform 103"/>
                <p:cNvSpPr>
                  <a:spLocks/>
                </p:cNvSpPr>
                <p:nvPr/>
              </p:nvSpPr>
              <p:spPr bwMode="auto">
                <a:xfrm>
                  <a:off x="4340" y="1783"/>
                  <a:ext cx="4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3" y="25"/>
                    </a:cxn>
                    <a:cxn ang="0">
                      <a:pos x="3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26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3" y="25"/>
                      </a:lnTo>
                      <a:lnTo>
                        <a:pt x="3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" name="Freeform 104"/>
                <p:cNvSpPr>
                  <a:spLocks/>
                </p:cNvSpPr>
                <p:nvPr/>
              </p:nvSpPr>
              <p:spPr bwMode="auto">
                <a:xfrm>
                  <a:off x="4329" y="1787"/>
                  <a:ext cx="6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5" y="23"/>
                    </a:cxn>
                    <a:cxn ang="0">
                      <a:pos x="5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2" name="Group 105"/>
              <p:cNvGrpSpPr>
                <a:grpSpLocks/>
              </p:cNvGrpSpPr>
              <p:nvPr/>
            </p:nvGrpSpPr>
            <p:grpSpPr bwMode="auto">
              <a:xfrm>
                <a:off x="4482" y="1761"/>
                <a:ext cx="103" cy="35"/>
                <a:chOff x="4482" y="1761"/>
                <a:chExt cx="103" cy="35"/>
              </a:xfrm>
            </p:grpSpPr>
            <p:sp>
              <p:nvSpPr>
                <p:cNvPr id="92" name="Freeform 106"/>
                <p:cNvSpPr>
                  <a:spLocks/>
                </p:cNvSpPr>
                <p:nvPr/>
              </p:nvSpPr>
              <p:spPr bwMode="auto">
                <a:xfrm>
                  <a:off x="4577" y="1761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7" y="27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7" y="27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" name="Freeform 107"/>
                <p:cNvSpPr>
                  <a:spLocks/>
                </p:cNvSpPr>
                <p:nvPr/>
              </p:nvSpPr>
              <p:spPr bwMode="auto">
                <a:xfrm>
                  <a:off x="4559" y="1762"/>
                  <a:ext cx="6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5" y="28"/>
                    </a:cxn>
                    <a:cxn ang="0">
                      <a:pos x="5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29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5" y="28"/>
                      </a:lnTo>
                      <a:lnTo>
                        <a:pt x="5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4" name="Freeform 108"/>
                <p:cNvSpPr>
                  <a:spLocks/>
                </p:cNvSpPr>
                <p:nvPr/>
              </p:nvSpPr>
              <p:spPr bwMode="auto">
                <a:xfrm>
                  <a:off x="4540" y="1764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7" y="27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7" y="27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5" name="Freeform 109"/>
                <p:cNvSpPr>
                  <a:spLocks/>
                </p:cNvSpPr>
                <p:nvPr/>
              </p:nvSpPr>
              <p:spPr bwMode="auto">
                <a:xfrm>
                  <a:off x="4522" y="1765"/>
                  <a:ext cx="7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29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6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6" name="Freeform 110"/>
                <p:cNvSpPr>
                  <a:spLocks/>
                </p:cNvSpPr>
                <p:nvPr/>
              </p:nvSpPr>
              <p:spPr bwMode="auto">
                <a:xfrm>
                  <a:off x="4501" y="1766"/>
                  <a:ext cx="9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8" y="29"/>
                    </a:cxn>
                    <a:cxn ang="0">
                      <a:pos x="8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30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8" y="29"/>
                      </a:lnTo>
                      <a:lnTo>
                        <a:pt x="8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7" name="Freeform 111"/>
                <p:cNvSpPr>
                  <a:spLocks/>
                </p:cNvSpPr>
                <p:nvPr/>
              </p:nvSpPr>
              <p:spPr bwMode="auto">
                <a:xfrm>
                  <a:off x="4482" y="1767"/>
                  <a:ext cx="8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7" y="2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9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7" y="28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3" name="Group 112"/>
              <p:cNvGrpSpPr>
                <a:grpSpLocks/>
              </p:cNvGrpSpPr>
              <p:nvPr/>
            </p:nvGrpSpPr>
            <p:grpSpPr bwMode="auto">
              <a:xfrm>
                <a:off x="4737" y="1739"/>
                <a:ext cx="133" cy="35"/>
                <a:chOff x="4737" y="1739"/>
                <a:chExt cx="133" cy="35"/>
              </a:xfrm>
            </p:grpSpPr>
            <p:sp>
              <p:nvSpPr>
                <p:cNvPr id="87" name="Freeform 113"/>
                <p:cNvSpPr>
                  <a:spLocks/>
                </p:cNvSpPr>
                <p:nvPr/>
              </p:nvSpPr>
              <p:spPr bwMode="auto">
                <a:xfrm>
                  <a:off x="4863" y="1739"/>
                  <a:ext cx="7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6"/>
                    </a:cxn>
                    <a:cxn ang="0">
                      <a:pos x="6" y="26"/>
                    </a:cxn>
                    <a:cxn ang="0">
                      <a:pos x="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27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26"/>
                      </a:ln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8" name="Freeform 114"/>
                <p:cNvSpPr>
                  <a:spLocks/>
                </p:cNvSpPr>
                <p:nvPr/>
              </p:nvSpPr>
              <p:spPr bwMode="auto">
                <a:xfrm>
                  <a:off x="4831" y="1742"/>
                  <a:ext cx="9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8" y="24"/>
                    </a:cxn>
                    <a:cxn ang="0">
                      <a:pos x="8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25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8" y="24"/>
                      </a:lnTo>
                      <a:lnTo>
                        <a:pt x="8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" name="Freeform 115"/>
                <p:cNvSpPr>
                  <a:spLocks/>
                </p:cNvSpPr>
                <p:nvPr/>
              </p:nvSpPr>
              <p:spPr bwMode="auto">
                <a:xfrm>
                  <a:off x="4799" y="1742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7" y="27"/>
                    </a:cxn>
                    <a:cxn ang="0">
                      <a:pos x="7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7" y="27"/>
                      </a:lnTo>
                      <a:lnTo>
                        <a:pt x="7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0" name="Freeform 116"/>
                <p:cNvSpPr>
                  <a:spLocks/>
                </p:cNvSpPr>
                <p:nvPr/>
              </p:nvSpPr>
              <p:spPr bwMode="auto">
                <a:xfrm>
                  <a:off x="4766" y="1746"/>
                  <a:ext cx="9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8" y="25"/>
                    </a:cxn>
                    <a:cxn ang="0">
                      <a:pos x="8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26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8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" name="Freeform 117"/>
                <p:cNvSpPr>
                  <a:spLocks/>
                </p:cNvSpPr>
                <p:nvPr/>
              </p:nvSpPr>
              <p:spPr bwMode="auto">
                <a:xfrm>
                  <a:off x="4737" y="1750"/>
                  <a:ext cx="7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6" y="23"/>
                    </a:cxn>
                    <a:cxn ang="0">
                      <a:pos x="6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2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6" y="23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4" name="Freeform 118"/>
              <p:cNvSpPr>
                <a:spLocks/>
              </p:cNvSpPr>
              <p:nvPr/>
            </p:nvSpPr>
            <p:spPr bwMode="auto">
              <a:xfrm>
                <a:off x="4199" y="1764"/>
                <a:ext cx="710" cy="69"/>
              </a:xfrm>
              <a:custGeom>
                <a:avLst/>
                <a:gdLst/>
                <a:ahLst/>
                <a:cxnLst>
                  <a:cxn ang="0">
                    <a:pos x="709" y="37"/>
                  </a:cxn>
                  <a:cxn ang="0">
                    <a:pos x="709" y="0"/>
                  </a:cxn>
                  <a:cxn ang="0">
                    <a:pos x="0" y="50"/>
                  </a:cxn>
                  <a:cxn ang="0">
                    <a:pos x="0" y="68"/>
                  </a:cxn>
                  <a:cxn ang="0">
                    <a:pos x="709" y="37"/>
                  </a:cxn>
                </a:cxnLst>
                <a:rect l="0" t="0" r="r" b="b"/>
                <a:pathLst>
                  <a:path w="710" h="69">
                    <a:moveTo>
                      <a:pt x="709" y="37"/>
                    </a:moveTo>
                    <a:lnTo>
                      <a:pt x="709" y="0"/>
                    </a:lnTo>
                    <a:lnTo>
                      <a:pt x="0" y="50"/>
                    </a:lnTo>
                    <a:lnTo>
                      <a:pt x="0" y="68"/>
                    </a:lnTo>
                    <a:lnTo>
                      <a:pt x="709" y="3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" name="Freeform 119"/>
              <p:cNvSpPr>
                <a:spLocks/>
              </p:cNvSpPr>
              <p:nvPr/>
            </p:nvSpPr>
            <p:spPr bwMode="auto">
              <a:xfrm>
                <a:off x="4184" y="1682"/>
                <a:ext cx="725" cy="119"/>
              </a:xfrm>
              <a:custGeom>
                <a:avLst/>
                <a:gdLst/>
                <a:ahLst/>
                <a:cxnLst>
                  <a:cxn ang="0">
                    <a:pos x="724" y="33"/>
                  </a:cxn>
                  <a:cxn ang="0">
                    <a:pos x="724" y="0"/>
                  </a:cxn>
                  <a:cxn ang="0">
                    <a:pos x="0" y="104"/>
                  </a:cxn>
                  <a:cxn ang="0">
                    <a:pos x="0" y="118"/>
                  </a:cxn>
                  <a:cxn ang="0">
                    <a:pos x="724" y="33"/>
                  </a:cxn>
                </a:cxnLst>
                <a:rect l="0" t="0" r="r" b="b"/>
                <a:pathLst>
                  <a:path w="725" h="119">
                    <a:moveTo>
                      <a:pt x="724" y="33"/>
                    </a:moveTo>
                    <a:lnTo>
                      <a:pt x="724" y="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724" y="33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" name="Freeform 120"/>
              <p:cNvSpPr>
                <a:spLocks/>
              </p:cNvSpPr>
              <p:nvPr/>
            </p:nvSpPr>
            <p:spPr bwMode="auto">
              <a:xfrm>
                <a:off x="4170" y="1547"/>
                <a:ext cx="739" cy="219"/>
              </a:xfrm>
              <a:custGeom>
                <a:avLst/>
                <a:gdLst/>
                <a:ahLst/>
                <a:cxnLst>
                  <a:cxn ang="0">
                    <a:pos x="738" y="77"/>
                  </a:cxn>
                  <a:cxn ang="0">
                    <a:pos x="738" y="0"/>
                  </a:cxn>
                  <a:cxn ang="0">
                    <a:pos x="0" y="190"/>
                  </a:cxn>
                  <a:cxn ang="0">
                    <a:pos x="0" y="218"/>
                  </a:cxn>
                  <a:cxn ang="0">
                    <a:pos x="738" y="77"/>
                  </a:cxn>
                </a:cxnLst>
                <a:rect l="0" t="0" r="r" b="b"/>
                <a:pathLst>
                  <a:path w="739" h="219">
                    <a:moveTo>
                      <a:pt x="738" y="77"/>
                    </a:moveTo>
                    <a:lnTo>
                      <a:pt x="738" y="0"/>
                    </a:lnTo>
                    <a:lnTo>
                      <a:pt x="0" y="190"/>
                    </a:lnTo>
                    <a:lnTo>
                      <a:pt x="0" y="218"/>
                    </a:lnTo>
                    <a:lnTo>
                      <a:pt x="738" y="77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9" name="Group 121"/>
            <p:cNvGrpSpPr>
              <a:grpSpLocks/>
            </p:cNvGrpSpPr>
            <p:nvPr/>
          </p:nvGrpSpPr>
          <p:grpSpPr bwMode="auto">
            <a:xfrm>
              <a:off x="4915" y="1547"/>
              <a:ext cx="222" cy="301"/>
              <a:chOff x="4915" y="1547"/>
              <a:chExt cx="222" cy="301"/>
            </a:xfrm>
          </p:grpSpPr>
          <p:sp>
            <p:nvSpPr>
              <p:cNvPr id="41" name="Freeform 122"/>
              <p:cNvSpPr>
                <a:spLocks/>
              </p:cNvSpPr>
              <p:nvPr/>
            </p:nvSpPr>
            <p:spPr bwMode="auto">
              <a:xfrm>
                <a:off x="4917" y="1819"/>
                <a:ext cx="163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9"/>
                  </a:cxn>
                  <a:cxn ang="0">
                    <a:pos x="162" y="21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163" h="29">
                    <a:moveTo>
                      <a:pt x="0" y="0"/>
                    </a:moveTo>
                    <a:lnTo>
                      <a:pt x="162" y="9"/>
                    </a:lnTo>
                    <a:lnTo>
                      <a:pt x="162" y="21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Freeform 123"/>
              <p:cNvSpPr>
                <a:spLocks/>
              </p:cNvSpPr>
              <p:nvPr/>
            </p:nvSpPr>
            <p:spPr bwMode="auto">
              <a:xfrm>
                <a:off x="4915" y="1620"/>
                <a:ext cx="222" cy="2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109"/>
                  </a:cxn>
                  <a:cxn ang="0">
                    <a:pos x="194" y="109"/>
                  </a:cxn>
                  <a:cxn ang="0">
                    <a:pos x="194" y="147"/>
                  </a:cxn>
                  <a:cxn ang="0">
                    <a:pos x="203" y="152"/>
                  </a:cxn>
                  <a:cxn ang="0">
                    <a:pos x="194" y="152"/>
                  </a:cxn>
                  <a:cxn ang="0">
                    <a:pos x="193" y="202"/>
                  </a:cxn>
                  <a:cxn ang="0">
                    <a:pos x="168" y="208"/>
                  </a:cxn>
                  <a:cxn ang="0">
                    <a:pos x="0" y="200"/>
                  </a:cxn>
                  <a:cxn ang="0">
                    <a:pos x="0" y="0"/>
                  </a:cxn>
                </a:cxnLst>
                <a:rect l="0" t="0" r="r" b="b"/>
                <a:pathLst>
                  <a:path w="222" h="209">
                    <a:moveTo>
                      <a:pt x="0" y="0"/>
                    </a:moveTo>
                    <a:lnTo>
                      <a:pt x="221" y="109"/>
                    </a:lnTo>
                    <a:lnTo>
                      <a:pt x="194" y="109"/>
                    </a:lnTo>
                    <a:lnTo>
                      <a:pt x="194" y="147"/>
                    </a:lnTo>
                    <a:lnTo>
                      <a:pt x="203" y="152"/>
                    </a:lnTo>
                    <a:lnTo>
                      <a:pt x="194" y="152"/>
                    </a:lnTo>
                    <a:lnTo>
                      <a:pt x="193" y="202"/>
                    </a:lnTo>
                    <a:lnTo>
                      <a:pt x="168" y="208"/>
                    </a:lnTo>
                    <a:lnTo>
                      <a:pt x="0" y="2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Freeform 124"/>
              <p:cNvSpPr>
                <a:spLocks/>
              </p:cNvSpPr>
              <p:nvPr/>
            </p:nvSpPr>
            <p:spPr bwMode="auto">
              <a:xfrm>
                <a:off x="4915" y="1547"/>
                <a:ext cx="222" cy="1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"/>
                  </a:cxn>
                  <a:cxn ang="0">
                    <a:pos x="221" y="180"/>
                  </a:cxn>
                  <a:cxn ang="0">
                    <a:pos x="221" y="136"/>
                  </a:cxn>
                  <a:cxn ang="0">
                    <a:pos x="0" y="0"/>
                  </a:cxn>
                </a:cxnLst>
                <a:rect l="0" t="0" r="r" b="b"/>
                <a:pathLst>
                  <a:path w="222" h="181">
                    <a:moveTo>
                      <a:pt x="0" y="0"/>
                    </a:moveTo>
                    <a:lnTo>
                      <a:pt x="0" y="76"/>
                    </a:lnTo>
                    <a:lnTo>
                      <a:pt x="221" y="180"/>
                    </a:lnTo>
                    <a:lnTo>
                      <a:pt x="221" y="1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4" name="Group 125"/>
              <p:cNvGrpSpPr>
                <a:grpSpLocks/>
              </p:cNvGrpSpPr>
              <p:nvPr/>
            </p:nvGrpSpPr>
            <p:grpSpPr bwMode="auto">
              <a:xfrm>
                <a:off x="4918" y="1724"/>
                <a:ext cx="174" cy="102"/>
                <a:chOff x="4918" y="1724"/>
                <a:chExt cx="174" cy="102"/>
              </a:xfrm>
            </p:grpSpPr>
            <p:sp>
              <p:nvSpPr>
                <p:cNvPr id="63" name="Freeform 126"/>
                <p:cNvSpPr>
                  <a:spLocks/>
                </p:cNvSpPr>
                <p:nvPr/>
              </p:nvSpPr>
              <p:spPr bwMode="auto">
                <a:xfrm>
                  <a:off x="5068" y="1775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5"/>
                    </a:cxn>
                    <a:cxn ang="0">
                      <a:pos x="23" y="50"/>
                    </a:cxn>
                    <a:cxn ang="0">
                      <a:pos x="23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51">
                      <a:moveTo>
                        <a:pt x="0" y="10"/>
                      </a:moveTo>
                      <a:lnTo>
                        <a:pt x="0" y="45"/>
                      </a:lnTo>
                      <a:lnTo>
                        <a:pt x="23" y="50"/>
                      </a:lnTo>
                      <a:lnTo>
                        <a:pt x="23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4" name="Freeform 127"/>
                <p:cNvSpPr>
                  <a:spLocks/>
                </p:cNvSpPr>
                <p:nvPr/>
              </p:nvSpPr>
              <p:spPr bwMode="auto">
                <a:xfrm>
                  <a:off x="5058" y="1771"/>
                  <a:ext cx="24" cy="52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6"/>
                    </a:cxn>
                    <a:cxn ang="0">
                      <a:pos x="23" y="51"/>
                    </a:cxn>
                    <a:cxn ang="0">
                      <a:pos x="23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52">
                      <a:moveTo>
                        <a:pt x="0" y="10"/>
                      </a:moveTo>
                      <a:lnTo>
                        <a:pt x="0" y="46"/>
                      </a:lnTo>
                      <a:lnTo>
                        <a:pt x="23" y="51"/>
                      </a:lnTo>
                      <a:lnTo>
                        <a:pt x="23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5" name="Freeform 128"/>
                <p:cNvSpPr>
                  <a:spLocks/>
                </p:cNvSpPr>
                <p:nvPr/>
              </p:nvSpPr>
              <p:spPr bwMode="auto">
                <a:xfrm>
                  <a:off x="5049" y="1769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5"/>
                    </a:cxn>
                    <a:cxn ang="0">
                      <a:pos x="22" y="49"/>
                    </a:cxn>
                    <a:cxn ang="0">
                      <a:pos x="2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3" h="50">
                      <a:moveTo>
                        <a:pt x="0" y="10"/>
                      </a:moveTo>
                      <a:lnTo>
                        <a:pt x="0" y="45"/>
                      </a:lnTo>
                      <a:lnTo>
                        <a:pt x="22" y="49"/>
                      </a:lnTo>
                      <a:lnTo>
                        <a:pt x="22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" name="Freeform 129"/>
                <p:cNvSpPr>
                  <a:spLocks/>
                </p:cNvSpPr>
                <p:nvPr/>
              </p:nvSpPr>
              <p:spPr bwMode="auto">
                <a:xfrm>
                  <a:off x="5040" y="1766"/>
                  <a:ext cx="22" cy="5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5"/>
                    </a:cxn>
                    <a:cxn ang="0">
                      <a:pos x="21" y="50"/>
                    </a:cxn>
                    <a:cxn ang="0">
                      <a:pos x="21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2" h="51">
                      <a:moveTo>
                        <a:pt x="0" y="10"/>
                      </a:moveTo>
                      <a:lnTo>
                        <a:pt x="0" y="45"/>
                      </a:lnTo>
                      <a:lnTo>
                        <a:pt x="21" y="50"/>
                      </a:lnTo>
                      <a:lnTo>
                        <a:pt x="21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7" name="Freeform 130"/>
                <p:cNvSpPr>
                  <a:spLocks/>
                </p:cNvSpPr>
                <p:nvPr/>
              </p:nvSpPr>
              <p:spPr bwMode="auto">
                <a:xfrm>
                  <a:off x="5030" y="1761"/>
                  <a:ext cx="21" cy="5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5"/>
                    </a:cxn>
                    <a:cxn ang="0">
                      <a:pos x="20" y="50"/>
                    </a:cxn>
                    <a:cxn ang="0">
                      <a:pos x="20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1" h="51">
                      <a:moveTo>
                        <a:pt x="0" y="9"/>
                      </a:moveTo>
                      <a:lnTo>
                        <a:pt x="0" y="45"/>
                      </a:lnTo>
                      <a:lnTo>
                        <a:pt x="20" y="50"/>
                      </a:lnTo>
                      <a:lnTo>
                        <a:pt x="2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8" name="Freeform 131"/>
                <p:cNvSpPr>
                  <a:spLocks/>
                </p:cNvSpPr>
                <p:nvPr/>
              </p:nvSpPr>
              <p:spPr bwMode="auto">
                <a:xfrm>
                  <a:off x="5019" y="1759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4"/>
                    </a:cxn>
                    <a:cxn ang="0">
                      <a:pos x="23" y="49"/>
                    </a:cxn>
                    <a:cxn ang="0">
                      <a:pos x="23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50">
                      <a:moveTo>
                        <a:pt x="0" y="10"/>
                      </a:moveTo>
                      <a:lnTo>
                        <a:pt x="0" y="44"/>
                      </a:lnTo>
                      <a:lnTo>
                        <a:pt x="23" y="49"/>
                      </a:lnTo>
                      <a:lnTo>
                        <a:pt x="23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9" name="Freeform 132"/>
                <p:cNvSpPr>
                  <a:spLocks/>
                </p:cNvSpPr>
                <p:nvPr/>
              </p:nvSpPr>
              <p:spPr bwMode="auto">
                <a:xfrm>
                  <a:off x="5009" y="1755"/>
                  <a:ext cx="22" cy="4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3"/>
                    </a:cxn>
                    <a:cxn ang="0">
                      <a:pos x="21" y="47"/>
                    </a:cxn>
                    <a:cxn ang="0">
                      <a:pos x="21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2" h="48">
                      <a:moveTo>
                        <a:pt x="0" y="9"/>
                      </a:moveTo>
                      <a:lnTo>
                        <a:pt x="0" y="43"/>
                      </a:lnTo>
                      <a:lnTo>
                        <a:pt x="21" y="47"/>
                      </a:lnTo>
                      <a:lnTo>
                        <a:pt x="21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0" name="Freeform 133"/>
                <p:cNvSpPr>
                  <a:spLocks/>
                </p:cNvSpPr>
                <p:nvPr/>
              </p:nvSpPr>
              <p:spPr bwMode="auto">
                <a:xfrm>
                  <a:off x="4999" y="1752"/>
                  <a:ext cx="22" cy="4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4"/>
                    </a:cxn>
                    <a:cxn ang="0">
                      <a:pos x="21" y="48"/>
                    </a:cxn>
                    <a:cxn ang="0">
                      <a:pos x="21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2" h="49">
                      <a:moveTo>
                        <a:pt x="0" y="9"/>
                      </a:moveTo>
                      <a:lnTo>
                        <a:pt x="0" y="44"/>
                      </a:ln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1" name="Freeform 134"/>
                <p:cNvSpPr>
                  <a:spLocks/>
                </p:cNvSpPr>
                <p:nvPr/>
              </p:nvSpPr>
              <p:spPr bwMode="auto">
                <a:xfrm>
                  <a:off x="4987" y="1749"/>
                  <a:ext cx="24" cy="4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2"/>
                    </a:cxn>
                    <a:cxn ang="0">
                      <a:pos x="23" y="46"/>
                    </a:cxn>
                    <a:cxn ang="0">
                      <a:pos x="23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4" h="47">
                      <a:moveTo>
                        <a:pt x="0" y="9"/>
                      </a:moveTo>
                      <a:lnTo>
                        <a:pt x="0" y="42"/>
                      </a:lnTo>
                      <a:lnTo>
                        <a:pt x="23" y="46"/>
                      </a:lnTo>
                      <a:lnTo>
                        <a:pt x="23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2" name="Freeform 135"/>
                <p:cNvSpPr>
                  <a:spLocks/>
                </p:cNvSpPr>
                <p:nvPr/>
              </p:nvSpPr>
              <p:spPr bwMode="auto">
                <a:xfrm>
                  <a:off x="4977" y="1745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5"/>
                    </a:cxn>
                    <a:cxn ang="0">
                      <a:pos x="23" y="49"/>
                    </a:cxn>
                    <a:cxn ang="0">
                      <a:pos x="23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50">
                      <a:moveTo>
                        <a:pt x="0" y="10"/>
                      </a:moveTo>
                      <a:lnTo>
                        <a:pt x="0" y="45"/>
                      </a:lnTo>
                      <a:lnTo>
                        <a:pt x="23" y="49"/>
                      </a:lnTo>
                      <a:lnTo>
                        <a:pt x="23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3" name="Freeform 136"/>
                <p:cNvSpPr>
                  <a:spLocks/>
                </p:cNvSpPr>
                <p:nvPr/>
              </p:nvSpPr>
              <p:spPr bwMode="auto">
                <a:xfrm>
                  <a:off x="4967" y="1741"/>
                  <a:ext cx="24" cy="4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4"/>
                    </a:cxn>
                    <a:cxn ang="0">
                      <a:pos x="23" y="48"/>
                    </a:cxn>
                    <a:cxn ang="0">
                      <a:pos x="23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4" h="49">
                      <a:moveTo>
                        <a:pt x="0" y="9"/>
                      </a:moveTo>
                      <a:lnTo>
                        <a:pt x="0" y="44"/>
                      </a:lnTo>
                      <a:lnTo>
                        <a:pt x="23" y="48"/>
                      </a:lnTo>
                      <a:lnTo>
                        <a:pt x="23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4" name="Freeform 137"/>
                <p:cNvSpPr>
                  <a:spLocks/>
                </p:cNvSpPr>
                <p:nvPr/>
              </p:nvSpPr>
              <p:spPr bwMode="auto">
                <a:xfrm>
                  <a:off x="4956" y="1738"/>
                  <a:ext cx="24" cy="4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4"/>
                    </a:cxn>
                    <a:cxn ang="0">
                      <a:pos x="23" y="48"/>
                    </a:cxn>
                    <a:cxn ang="0">
                      <a:pos x="23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4" h="49">
                      <a:moveTo>
                        <a:pt x="0" y="9"/>
                      </a:moveTo>
                      <a:lnTo>
                        <a:pt x="0" y="44"/>
                      </a:lnTo>
                      <a:lnTo>
                        <a:pt x="23" y="48"/>
                      </a:lnTo>
                      <a:lnTo>
                        <a:pt x="23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5" name="Freeform 138"/>
                <p:cNvSpPr>
                  <a:spLocks/>
                </p:cNvSpPr>
                <p:nvPr/>
              </p:nvSpPr>
              <p:spPr bwMode="auto">
                <a:xfrm>
                  <a:off x="4947" y="1734"/>
                  <a:ext cx="22" cy="4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4"/>
                    </a:cxn>
                    <a:cxn ang="0">
                      <a:pos x="21" y="48"/>
                    </a:cxn>
                    <a:cxn ang="0">
                      <a:pos x="21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2" h="49">
                      <a:moveTo>
                        <a:pt x="0" y="9"/>
                      </a:moveTo>
                      <a:lnTo>
                        <a:pt x="0" y="44"/>
                      </a:ln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6" name="Freeform 139"/>
                <p:cNvSpPr>
                  <a:spLocks/>
                </p:cNvSpPr>
                <p:nvPr/>
              </p:nvSpPr>
              <p:spPr bwMode="auto">
                <a:xfrm>
                  <a:off x="4938" y="1731"/>
                  <a:ext cx="21" cy="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4"/>
                    </a:cxn>
                    <a:cxn ang="0">
                      <a:pos x="20" y="49"/>
                    </a:cxn>
                    <a:cxn ang="0">
                      <a:pos x="20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50">
                      <a:moveTo>
                        <a:pt x="0" y="10"/>
                      </a:moveTo>
                      <a:lnTo>
                        <a:pt x="0" y="44"/>
                      </a:lnTo>
                      <a:lnTo>
                        <a:pt x="20" y="49"/>
                      </a:lnTo>
                      <a:lnTo>
                        <a:pt x="20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7" name="Freeform 140"/>
                <p:cNvSpPr>
                  <a:spLocks/>
                </p:cNvSpPr>
                <p:nvPr/>
              </p:nvSpPr>
              <p:spPr bwMode="auto">
                <a:xfrm>
                  <a:off x="4928" y="1727"/>
                  <a:ext cx="22" cy="4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3"/>
                    </a:cxn>
                    <a:cxn ang="0">
                      <a:pos x="21" y="47"/>
                    </a:cxn>
                    <a:cxn ang="0">
                      <a:pos x="21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2" h="48">
                      <a:moveTo>
                        <a:pt x="0" y="9"/>
                      </a:moveTo>
                      <a:lnTo>
                        <a:pt x="0" y="43"/>
                      </a:lnTo>
                      <a:lnTo>
                        <a:pt x="21" y="47"/>
                      </a:lnTo>
                      <a:lnTo>
                        <a:pt x="21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8" name="Freeform 141"/>
                <p:cNvSpPr>
                  <a:spLocks/>
                </p:cNvSpPr>
                <p:nvPr/>
              </p:nvSpPr>
              <p:spPr bwMode="auto">
                <a:xfrm>
                  <a:off x="4918" y="1724"/>
                  <a:ext cx="22" cy="4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3"/>
                    </a:cxn>
                    <a:cxn ang="0">
                      <a:pos x="21" y="47"/>
                    </a:cxn>
                    <a:cxn ang="0">
                      <a:pos x="21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2" h="48">
                      <a:moveTo>
                        <a:pt x="0" y="9"/>
                      </a:moveTo>
                      <a:lnTo>
                        <a:pt x="0" y="43"/>
                      </a:lnTo>
                      <a:lnTo>
                        <a:pt x="21" y="47"/>
                      </a:lnTo>
                      <a:lnTo>
                        <a:pt x="21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" name="Group 142"/>
              <p:cNvGrpSpPr>
                <a:grpSpLocks/>
              </p:cNvGrpSpPr>
              <p:nvPr/>
            </p:nvGrpSpPr>
            <p:grpSpPr bwMode="auto">
              <a:xfrm>
                <a:off x="4917" y="1654"/>
                <a:ext cx="165" cy="108"/>
                <a:chOff x="4917" y="1654"/>
                <a:chExt cx="165" cy="108"/>
              </a:xfrm>
            </p:grpSpPr>
            <p:sp>
              <p:nvSpPr>
                <p:cNvPr id="48" name="Freeform 143"/>
                <p:cNvSpPr>
                  <a:spLocks/>
                </p:cNvSpPr>
                <p:nvPr/>
              </p:nvSpPr>
              <p:spPr bwMode="auto">
                <a:xfrm>
                  <a:off x="5058" y="1722"/>
                  <a:ext cx="24" cy="4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32"/>
                    </a:cxn>
                    <a:cxn ang="0">
                      <a:pos x="23" y="39"/>
                    </a:cxn>
                    <a:cxn ang="0">
                      <a:pos x="23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4" h="40">
                      <a:moveTo>
                        <a:pt x="0" y="9"/>
                      </a:moveTo>
                      <a:lnTo>
                        <a:pt x="0" y="32"/>
                      </a:lnTo>
                      <a:lnTo>
                        <a:pt x="23" y="39"/>
                      </a:lnTo>
                      <a:lnTo>
                        <a:pt x="23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Freeform 144"/>
                <p:cNvSpPr>
                  <a:spLocks/>
                </p:cNvSpPr>
                <p:nvPr/>
              </p:nvSpPr>
              <p:spPr bwMode="auto">
                <a:xfrm>
                  <a:off x="5048" y="1716"/>
                  <a:ext cx="24" cy="4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33"/>
                    </a:cxn>
                    <a:cxn ang="0">
                      <a:pos x="23" y="40"/>
                    </a:cxn>
                    <a:cxn ang="0">
                      <a:pos x="23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4" h="41">
                      <a:moveTo>
                        <a:pt x="0" y="9"/>
                      </a:moveTo>
                      <a:lnTo>
                        <a:pt x="0" y="33"/>
                      </a:lnTo>
                      <a:lnTo>
                        <a:pt x="23" y="40"/>
                      </a:lnTo>
                      <a:lnTo>
                        <a:pt x="23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0" name="Freeform 145"/>
                <p:cNvSpPr>
                  <a:spLocks/>
                </p:cNvSpPr>
                <p:nvPr/>
              </p:nvSpPr>
              <p:spPr bwMode="auto">
                <a:xfrm>
                  <a:off x="5039" y="1711"/>
                  <a:ext cx="22" cy="4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38"/>
                    </a:cxn>
                    <a:cxn ang="0">
                      <a:pos x="21" y="42"/>
                    </a:cxn>
                    <a:cxn ang="0">
                      <a:pos x="21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2" h="43">
                      <a:moveTo>
                        <a:pt x="0" y="10"/>
                      </a:moveTo>
                      <a:lnTo>
                        <a:pt x="0" y="38"/>
                      </a:lnTo>
                      <a:lnTo>
                        <a:pt x="21" y="42"/>
                      </a:lnTo>
                      <a:lnTo>
                        <a:pt x="21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1" name="Freeform 146"/>
                <p:cNvSpPr>
                  <a:spLocks/>
                </p:cNvSpPr>
                <p:nvPr/>
              </p:nvSpPr>
              <p:spPr bwMode="auto">
                <a:xfrm>
                  <a:off x="5029" y="1705"/>
                  <a:ext cx="22" cy="4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39"/>
                    </a:cxn>
                    <a:cxn ang="0">
                      <a:pos x="21" y="44"/>
                    </a:cxn>
                    <a:cxn ang="0">
                      <a:pos x="21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2" h="45">
                      <a:moveTo>
                        <a:pt x="0" y="10"/>
                      </a:moveTo>
                      <a:lnTo>
                        <a:pt x="0" y="39"/>
                      </a:lnTo>
                      <a:lnTo>
                        <a:pt x="21" y="44"/>
                      </a:lnTo>
                      <a:lnTo>
                        <a:pt x="21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2" name="Freeform 147"/>
                <p:cNvSpPr>
                  <a:spLocks/>
                </p:cNvSpPr>
                <p:nvPr/>
              </p:nvSpPr>
              <p:spPr bwMode="auto">
                <a:xfrm>
                  <a:off x="5019" y="1702"/>
                  <a:ext cx="23" cy="4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4"/>
                    </a:cxn>
                    <a:cxn ang="0">
                      <a:pos x="22" y="48"/>
                    </a:cxn>
                    <a:cxn ang="0">
                      <a:pos x="22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3" h="49">
                      <a:moveTo>
                        <a:pt x="0" y="9"/>
                      </a:moveTo>
                      <a:lnTo>
                        <a:pt x="0" y="44"/>
                      </a:lnTo>
                      <a:lnTo>
                        <a:pt x="22" y="48"/>
                      </a:lnTo>
                      <a:lnTo>
                        <a:pt x="22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3" name="Freeform 148"/>
                <p:cNvSpPr>
                  <a:spLocks/>
                </p:cNvSpPr>
                <p:nvPr/>
              </p:nvSpPr>
              <p:spPr bwMode="auto">
                <a:xfrm>
                  <a:off x="5008" y="1697"/>
                  <a:ext cx="23" cy="4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3"/>
                    </a:cxn>
                    <a:cxn ang="0">
                      <a:pos x="22" y="47"/>
                    </a:cxn>
                    <a:cxn ang="0">
                      <a:pos x="2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3" h="48">
                      <a:moveTo>
                        <a:pt x="0" y="10"/>
                      </a:moveTo>
                      <a:lnTo>
                        <a:pt x="0" y="43"/>
                      </a:lnTo>
                      <a:lnTo>
                        <a:pt x="22" y="47"/>
                      </a:lnTo>
                      <a:lnTo>
                        <a:pt x="22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" name="Freeform 149"/>
                <p:cNvSpPr>
                  <a:spLocks/>
                </p:cNvSpPr>
                <p:nvPr/>
              </p:nvSpPr>
              <p:spPr bwMode="auto">
                <a:xfrm>
                  <a:off x="4999" y="1692"/>
                  <a:ext cx="21" cy="4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4"/>
                    </a:cxn>
                    <a:cxn ang="0">
                      <a:pos x="20" y="48"/>
                    </a:cxn>
                    <a:cxn ang="0">
                      <a:pos x="20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1" h="49">
                      <a:moveTo>
                        <a:pt x="0" y="9"/>
                      </a:moveTo>
                      <a:lnTo>
                        <a:pt x="0" y="44"/>
                      </a:lnTo>
                      <a:lnTo>
                        <a:pt x="20" y="48"/>
                      </a:lnTo>
                      <a:lnTo>
                        <a:pt x="2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Freeform 150"/>
                <p:cNvSpPr>
                  <a:spLocks/>
                </p:cNvSpPr>
                <p:nvPr/>
              </p:nvSpPr>
              <p:spPr bwMode="auto">
                <a:xfrm>
                  <a:off x="4987" y="1688"/>
                  <a:ext cx="23" cy="4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3"/>
                    </a:cxn>
                    <a:cxn ang="0">
                      <a:pos x="22" y="47"/>
                    </a:cxn>
                    <a:cxn ang="0">
                      <a:pos x="22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3" h="48">
                      <a:moveTo>
                        <a:pt x="0" y="9"/>
                      </a:moveTo>
                      <a:lnTo>
                        <a:pt x="0" y="43"/>
                      </a:lnTo>
                      <a:lnTo>
                        <a:pt x="22" y="47"/>
                      </a:lnTo>
                      <a:lnTo>
                        <a:pt x="22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6" name="Freeform 151"/>
                <p:cNvSpPr>
                  <a:spLocks/>
                </p:cNvSpPr>
                <p:nvPr/>
              </p:nvSpPr>
              <p:spPr bwMode="auto">
                <a:xfrm>
                  <a:off x="4977" y="1682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4"/>
                    </a:cxn>
                    <a:cxn ang="0">
                      <a:pos x="23" y="49"/>
                    </a:cxn>
                    <a:cxn ang="0">
                      <a:pos x="23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50">
                      <a:moveTo>
                        <a:pt x="0" y="10"/>
                      </a:moveTo>
                      <a:lnTo>
                        <a:pt x="0" y="44"/>
                      </a:lnTo>
                      <a:lnTo>
                        <a:pt x="23" y="49"/>
                      </a:lnTo>
                      <a:lnTo>
                        <a:pt x="23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" name="Freeform 152"/>
                <p:cNvSpPr>
                  <a:spLocks/>
                </p:cNvSpPr>
                <p:nvPr/>
              </p:nvSpPr>
              <p:spPr bwMode="auto">
                <a:xfrm>
                  <a:off x="4967" y="1678"/>
                  <a:ext cx="23" cy="4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4"/>
                    </a:cxn>
                    <a:cxn ang="0">
                      <a:pos x="22" y="48"/>
                    </a:cxn>
                    <a:cxn ang="0">
                      <a:pos x="22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3" h="49">
                      <a:moveTo>
                        <a:pt x="0" y="9"/>
                      </a:moveTo>
                      <a:lnTo>
                        <a:pt x="0" y="44"/>
                      </a:lnTo>
                      <a:lnTo>
                        <a:pt x="22" y="48"/>
                      </a:lnTo>
                      <a:lnTo>
                        <a:pt x="22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8" name="Freeform 153"/>
                <p:cNvSpPr>
                  <a:spLocks/>
                </p:cNvSpPr>
                <p:nvPr/>
              </p:nvSpPr>
              <p:spPr bwMode="auto">
                <a:xfrm>
                  <a:off x="4956" y="1673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5"/>
                    </a:cxn>
                    <a:cxn ang="0">
                      <a:pos x="23" y="49"/>
                    </a:cxn>
                    <a:cxn ang="0">
                      <a:pos x="23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50">
                      <a:moveTo>
                        <a:pt x="0" y="10"/>
                      </a:moveTo>
                      <a:lnTo>
                        <a:pt x="0" y="45"/>
                      </a:lnTo>
                      <a:lnTo>
                        <a:pt x="23" y="49"/>
                      </a:lnTo>
                      <a:lnTo>
                        <a:pt x="23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" name="Freeform 154"/>
                <p:cNvSpPr>
                  <a:spLocks/>
                </p:cNvSpPr>
                <p:nvPr/>
              </p:nvSpPr>
              <p:spPr bwMode="auto">
                <a:xfrm>
                  <a:off x="4946" y="1670"/>
                  <a:ext cx="23" cy="4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2"/>
                    </a:cxn>
                    <a:cxn ang="0">
                      <a:pos x="22" y="46"/>
                    </a:cxn>
                    <a:cxn ang="0">
                      <a:pos x="22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3" h="47">
                      <a:moveTo>
                        <a:pt x="0" y="9"/>
                      </a:moveTo>
                      <a:lnTo>
                        <a:pt x="0" y="42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" name="Freeform 155"/>
                <p:cNvSpPr>
                  <a:spLocks/>
                </p:cNvSpPr>
                <p:nvPr/>
              </p:nvSpPr>
              <p:spPr bwMode="auto">
                <a:xfrm>
                  <a:off x="4937" y="1663"/>
                  <a:ext cx="22" cy="4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44"/>
                    </a:cxn>
                    <a:cxn ang="0">
                      <a:pos x="21" y="48"/>
                    </a:cxn>
                    <a:cxn ang="0">
                      <a:pos x="21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2" h="49">
                      <a:moveTo>
                        <a:pt x="0" y="10"/>
                      </a:moveTo>
                      <a:lnTo>
                        <a:pt x="0" y="44"/>
                      </a:ln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" name="Freeform 156"/>
                <p:cNvSpPr>
                  <a:spLocks/>
                </p:cNvSpPr>
                <p:nvPr/>
              </p:nvSpPr>
              <p:spPr bwMode="auto">
                <a:xfrm>
                  <a:off x="4927" y="1658"/>
                  <a:ext cx="22" cy="4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3"/>
                    </a:cxn>
                    <a:cxn ang="0">
                      <a:pos x="21" y="47"/>
                    </a:cxn>
                    <a:cxn ang="0">
                      <a:pos x="21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2" h="48">
                      <a:moveTo>
                        <a:pt x="0" y="9"/>
                      </a:moveTo>
                      <a:lnTo>
                        <a:pt x="0" y="43"/>
                      </a:lnTo>
                      <a:lnTo>
                        <a:pt x="21" y="47"/>
                      </a:lnTo>
                      <a:lnTo>
                        <a:pt x="21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" name="Freeform 157"/>
                <p:cNvSpPr>
                  <a:spLocks/>
                </p:cNvSpPr>
                <p:nvPr/>
              </p:nvSpPr>
              <p:spPr bwMode="auto">
                <a:xfrm>
                  <a:off x="4917" y="1654"/>
                  <a:ext cx="22" cy="4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44"/>
                    </a:cxn>
                    <a:cxn ang="0">
                      <a:pos x="21" y="48"/>
                    </a:cxn>
                    <a:cxn ang="0">
                      <a:pos x="21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2" h="49">
                      <a:moveTo>
                        <a:pt x="0" y="9"/>
                      </a:moveTo>
                      <a:lnTo>
                        <a:pt x="0" y="44"/>
                      </a:ln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6" name="Freeform 158"/>
              <p:cNvSpPr>
                <a:spLocks/>
              </p:cNvSpPr>
              <p:nvPr/>
            </p:nvSpPr>
            <p:spPr bwMode="auto">
              <a:xfrm>
                <a:off x="4915" y="1682"/>
                <a:ext cx="206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5" y="70"/>
                  </a:cxn>
                  <a:cxn ang="0">
                    <a:pos x="205" y="89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206" h="90">
                    <a:moveTo>
                      <a:pt x="0" y="0"/>
                    </a:moveTo>
                    <a:lnTo>
                      <a:pt x="205" y="70"/>
                    </a:lnTo>
                    <a:lnTo>
                      <a:pt x="205" y="89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" name="Freeform 159"/>
              <p:cNvSpPr>
                <a:spLocks/>
              </p:cNvSpPr>
              <p:nvPr/>
            </p:nvSpPr>
            <p:spPr bwMode="auto">
              <a:xfrm>
                <a:off x="4915" y="1764"/>
                <a:ext cx="196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38"/>
                  </a:cxn>
                  <a:cxn ang="0">
                    <a:pos x="195" y="59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196" h="60">
                    <a:moveTo>
                      <a:pt x="0" y="0"/>
                    </a:moveTo>
                    <a:lnTo>
                      <a:pt x="195" y="38"/>
                    </a:lnTo>
                    <a:lnTo>
                      <a:pt x="195" y="59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0" name="Group 160"/>
            <p:cNvGrpSpPr>
              <a:grpSpLocks/>
            </p:cNvGrpSpPr>
            <p:nvPr/>
          </p:nvGrpSpPr>
          <p:grpSpPr bwMode="auto">
            <a:xfrm>
              <a:off x="4192" y="1553"/>
              <a:ext cx="588" cy="330"/>
              <a:chOff x="4192" y="1553"/>
              <a:chExt cx="588" cy="330"/>
            </a:xfrm>
          </p:grpSpPr>
          <p:grpSp>
            <p:nvGrpSpPr>
              <p:cNvPr id="21" name="Group 161"/>
              <p:cNvGrpSpPr>
                <a:grpSpLocks/>
              </p:cNvGrpSpPr>
              <p:nvPr/>
            </p:nvGrpSpPr>
            <p:grpSpPr bwMode="auto">
              <a:xfrm>
                <a:off x="4431" y="1625"/>
                <a:ext cx="93" cy="258"/>
                <a:chOff x="4431" y="1625"/>
                <a:chExt cx="93" cy="258"/>
              </a:xfrm>
            </p:grpSpPr>
            <p:sp>
              <p:nvSpPr>
                <p:cNvPr id="37" name="Freeform 162"/>
                <p:cNvSpPr>
                  <a:spLocks/>
                </p:cNvSpPr>
                <p:nvPr/>
              </p:nvSpPr>
              <p:spPr bwMode="auto">
                <a:xfrm>
                  <a:off x="4438" y="1625"/>
                  <a:ext cx="86" cy="258"/>
                </a:xfrm>
                <a:custGeom>
                  <a:avLst/>
                  <a:gdLst/>
                  <a:ahLst/>
                  <a:cxnLst>
                    <a:cxn ang="0">
                      <a:pos x="85" y="22"/>
                    </a:cxn>
                    <a:cxn ang="0">
                      <a:pos x="39" y="0"/>
                    </a:cxn>
                    <a:cxn ang="0">
                      <a:pos x="34" y="0"/>
                    </a:cxn>
                    <a:cxn ang="0">
                      <a:pos x="24" y="1"/>
                    </a:cxn>
                    <a:cxn ang="0">
                      <a:pos x="9" y="14"/>
                    </a:cxn>
                    <a:cxn ang="0">
                      <a:pos x="0" y="10"/>
                    </a:cxn>
                    <a:cxn ang="0">
                      <a:pos x="0" y="256"/>
                    </a:cxn>
                    <a:cxn ang="0">
                      <a:pos x="13" y="246"/>
                    </a:cxn>
                    <a:cxn ang="0">
                      <a:pos x="23" y="246"/>
                    </a:cxn>
                    <a:cxn ang="0">
                      <a:pos x="23" y="257"/>
                    </a:cxn>
                    <a:cxn ang="0">
                      <a:pos x="34" y="257"/>
                    </a:cxn>
                    <a:cxn ang="0">
                      <a:pos x="41" y="251"/>
                    </a:cxn>
                    <a:cxn ang="0">
                      <a:pos x="41" y="34"/>
                    </a:cxn>
                    <a:cxn ang="0">
                      <a:pos x="85" y="22"/>
                    </a:cxn>
                  </a:cxnLst>
                  <a:rect l="0" t="0" r="r" b="b"/>
                  <a:pathLst>
                    <a:path w="86" h="258">
                      <a:moveTo>
                        <a:pt x="85" y="22"/>
                      </a:move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4" y="1"/>
                      </a:lnTo>
                      <a:lnTo>
                        <a:pt x="9" y="14"/>
                      </a:lnTo>
                      <a:lnTo>
                        <a:pt x="0" y="10"/>
                      </a:lnTo>
                      <a:lnTo>
                        <a:pt x="0" y="256"/>
                      </a:lnTo>
                      <a:lnTo>
                        <a:pt x="13" y="246"/>
                      </a:lnTo>
                      <a:lnTo>
                        <a:pt x="23" y="246"/>
                      </a:lnTo>
                      <a:lnTo>
                        <a:pt x="23" y="257"/>
                      </a:lnTo>
                      <a:lnTo>
                        <a:pt x="34" y="257"/>
                      </a:lnTo>
                      <a:lnTo>
                        <a:pt x="41" y="251"/>
                      </a:lnTo>
                      <a:lnTo>
                        <a:pt x="41" y="34"/>
                      </a:lnTo>
                      <a:lnTo>
                        <a:pt x="85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" name="Freeform 163"/>
                <p:cNvSpPr>
                  <a:spLocks/>
                </p:cNvSpPr>
                <p:nvPr/>
              </p:nvSpPr>
              <p:spPr bwMode="auto">
                <a:xfrm>
                  <a:off x="4431" y="1636"/>
                  <a:ext cx="4" cy="24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45"/>
                    </a:cxn>
                    <a:cxn ang="0">
                      <a:pos x="0" y="245"/>
                    </a:cxn>
                    <a:cxn ang="0">
                      <a:pos x="0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246">
                      <a:moveTo>
                        <a:pt x="3" y="0"/>
                      </a:moveTo>
                      <a:lnTo>
                        <a:pt x="3" y="245"/>
                      </a:lnTo>
                      <a:lnTo>
                        <a:pt x="0" y="245"/>
                      </a:lnTo>
                      <a:lnTo>
                        <a:pt x="0" y="2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" name="Freeform 164"/>
                <p:cNvSpPr>
                  <a:spLocks/>
                </p:cNvSpPr>
                <p:nvPr/>
              </p:nvSpPr>
              <p:spPr bwMode="auto">
                <a:xfrm>
                  <a:off x="4462" y="1625"/>
                  <a:ext cx="7" cy="25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6" y="0"/>
                    </a:cxn>
                    <a:cxn ang="0">
                      <a:pos x="6" y="257"/>
                    </a:cxn>
                    <a:cxn ang="0">
                      <a:pos x="0" y="25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258">
                      <a:moveTo>
                        <a:pt x="0" y="1"/>
                      </a:moveTo>
                      <a:lnTo>
                        <a:pt x="6" y="0"/>
                      </a:lnTo>
                      <a:lnTo>
                        <a:pt x="6" y="257"/>
                      </a:lnTo>
                      <a:lnTo>
                        <a:pt x="0" y="25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0" name="Freeform 165"/>
                <p:cNvSpPr>
                  <a:spLocks/>
                </p:cNvSpPr>
                <p:nvPr/>
              </p:nvSpPr>
              <p:spPr bwMode="auto">
                <a:xfrm>
                  <a:off x="4448" y="1633"/>
                  <a:ext cx="10" cy="241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9" y="240"/>
                    </a:cxn>
                    <a:cxn ang="0">
                      <a:pos x="0" y="240"/>
                    </a:cxn>
                  </a:cxnLst>
                  <a:rect l="0" t="0" r="r" b="b"/>
                  <a:pathLst>
                    <a:path w="10" h="241">
                      <a:moveTo>
                        <a:pt x="0" y="240"/>
                      </a:move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9" y="240"/>
                      </a:lnTo>
                      <a:lnTo>
                        <a:pt x="0" y="24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2" name="Group 166"/>
              <p:cNvGrpSpPr>
                <a:grpSpLocks/>
              </p:cNvGrpSpPr>
              <p:nvPr/>
            </p:nvGrpSpPr>
            <p:grpSpPr bwMode="auto">
              <a:xfrm>
                <a:off x="4661" y="1553"/>
                <a:ext cx="119" cy="328"/>
                <a:chOff x="4661" y="1553"/>
                <a:chExt cx="119" cy="328"/>
              </a:xfrm>
            </p:grpSpPr>
            <p:sp>
              <p:nvSpPr>
                <p:cNvPr id="33" name="Freeform 167"/>
                <p:cNvSpPr>
                  <a:spLocks/>
                </p:cNvSpPr>
                <p:nvPr/>
              </p:nvSpPr>
              <p:spPr bwMode="auto">
                <a:xfrm>
                  <a:off x="4670" y="1553"/>
                  <a:ext cx="110" cy="328"/>
                </a:xfrm>
                <a:custGeom>
                  <a:avLst/>
                  <a:gdLst/>
                  <a:ahLst/>
                  <a:cxnLst>
                    <a:cxn ang="0">
                      <a:pos x="109" y="28"/>
                    </a:cxn>
                    <a:cxn ang="0">
                      <a:pos x="51" y="0"/>
                    </a:cxn>
                    <a:cxn ang="0">
                      <a:pos x="43" y="0"/>
                    </a:cxn>
                    <a:cxn ang="0">
                      <a:pos x="32" y="2"/>
                    </a:cxn>
                    <a:cxn ang="0">
                      <a:pos x="11" y="17"/>
                    </a:cxn>
                    <a:cxn ang="0">
                      <a:pos x="0" y="13"/>
                    </a:cxn>
                    <a:cxn ang="0">
                      <a:pos x="0" y="326"/>
                    </a:cxn>
                    <a:cxn ang="0">
                      <a:pos x="17" y="313"/>
                    </a:cxn>
                    <a:cxn ang="0">
                      <a:pos x="31" y="313"/>
                    </a:cxn>
                    <a:cxn ang="0">
                      <a:pos x="31" y="327"/>
                    </a:cxn>
                    <a:cxn ang="0">
                      <a:pos x="44" y="327"/>
                    </a:cxn>
                    <a:cxn ang="0">
                      <a:pos x="53" y="319"/>
                    </a:cxn>
                    <a:cxn ang="0">
                      <a:pos x="53" y="43"/>
                    </a:cxn>
                    <a:cxn ang="0">
                      <a:pos x="109" y="28"/>
                    </a:cxn>
                  </a:cxnLst>
                  <a:rect l="0" t="0" r="r" b="b"/>
                  <a:pathLst>
                    <a:path w="110" h="328">
                      <a:moveTo>
                        <a:pt x="109" y="28"/>
                      </a:move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2" y="2"/>
                      </a:lnTo>
                      <a:lnTo>
                        <a:pt x="11" y="17"/>
                      </a:lnTo>
                      <a:lnTo>
                        <a:pt x="0" y="13"/>
                      </a:lnTo>
                      <a:lnTo>
                        <a:pt x="0" y="326"/>
                      </a:lnTo>
                      <a:lnTo>
                        <a:pt x="17" y="313"/>
                      </a:lnTo>
                      <a:lnTo>
                        <a:pt x="31" y="313"/>
                      </a:lnTo>
                      <a:lnTo>
                        <a:pt x="31" y="327"/>
                      </a:lnTo>
                      <a:lnTo>
                        <a:pt x="44" y="327"/>
                      </a:lnTo>
                      <a:lnTo>
                        <a:pt x="53" y="319"/>
                      </a:lnTo>
                      <a:lnTo>
                        <a:pt x="53" y="43"/>
                      </a:lnTo>
                      <a:lnTo>
                        <a:pt x="109" y="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" name="Freeform 168"/>
                <p:cNvSpPr>
                  <a:spLocks/>
                </p:cNvSpPr>
                <p:nvPr/>
              </p:nvSpPr>
              <p:spPr bwMode="auto">
                <a:xfrm>
                  <a:off x="4661" y="1564"/>
                  <a:ext cx="3" cy="31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315"/>
                    </a:cxn>
                    <a:cxn ang="0">
                      <a:pos x="0" y="315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316">
                      <a:moveTo>
                        <a:pt x="2" y="0"/>
                      </a:moveTo>
                      <a:lnTo>
                        <a:pt x="2" y="315"/>
                      </a:lnTo>
                      <a:lnTo>
                        <a:pt x="0" y="315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5" name="Freeform 169"/>
                <p:cNvSpPr>
                  <a:spLocks/>
                </p:cNvSpPr>
                <p:nvPr/>
              </p:nvSpPr>
              <p:spPr bwMode="auto">
                <a:xfrm>
                  <a:off x="4703" y="1553"/>
                  <a:ext cx="7" cy="32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6" y="327"/>
                    </a:cxn>
                    <a:cxn ang="0">
                      <a:pos x="0" y="327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7" h="328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6" y="327"/>
                      </a:lnTo>
                      <a:lnTo>
                        <a:pt x="0" y="327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" name="Freeform 170"/>
                <p:cNvSpPr>
                  <a:spLocks/>
                </p:cNvSpPr>
                <p:nvPr/>
              </p:nvSpPr>
              <p:spPr bwMode="auto">
                <a:xfrm rot="10800000">
                  <a:off x="4681" y="1560"/>
                  <a:ext cx="15" cy="310"/>
                </a:xfrm>
                <a:custGeom>
                  <a:avLst/>
                  <a:gdLst/>
                  <a:ahLst/>
                  <a:cxnLst>
                    <a:cxn ang="0">
                      <a:pos x="0" y="309"/>
                    </a:cxn>
                    <a:cxn ang="0">
                      <a:pos x="0" y="15"/>
                    </a:cxn>
                    <a:cxn ang="0">
                      <a:pos x="14" y="0"/>
                    </a:cxn>
                    <a:cxn ang="0">
                      <a:pos x="14" y="309"/>
                    </a:cxn>
                    <a:cxn ang="0">
                      <a:pos x="0" y="309"/>
                    </a:cxn>
                  </a:cxnLst>
                  <a:rect l="0" t="0" r="r" b="b"/>
                  <a:pathLst>
                    <a:path w="15" h="310">
                      <a:moveTo>
                        <a:pt x="0" y="309"/>
                      </a:moveTo>
                      <a:lnTo>
                        <a:pt x="0" y="15"/>
                      </a:lnTo>
                      <a:lnTo>
                        <a:pt x="14" y="0"/>
                      </a:lnTo>
                      <a:lnTo>
                        <a:pt x="14" y="309"/>
                      </a:lnTo>
                      <a:lnTo>
                        <a:pt x="0" y="30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" name="Group 171"/>
              <p:cNvGrpSpPr>
                <a:grpSpLocks/>
              </p:cNvGrpSpPr>
              <p:nvPr/>
            </p:nvGrpSpPr>
            <p:grpSpPr bwMode="auto">
              <a:xfrm>
                <a:off x="4290" y="1672"/>
                <a:ext cx="72" cy="206"/>
                <a:chOff x="4290" y="1672"/>
                <a:chExt cx="72" cy="206"/>
              </a:xfrm>
            </p:grpSpPr>
            <p:sp>
              <p:nvSpPr>
                <p:cNvPr id="29" name="Freeform 172"/>
                <p:cNvSpPr>
                  <a:spLocks/>
                </p:cNvSpPr>
                <p:nvPr/>
              </p:nvSpPr>
              <p:spPr bwMode="auto">
                <a:xfrm>
                  <a:off x="4295" y="1672"/>
                  <a:ext cx="67" cy="206"/>
                </a:xfrm>
                <a:custGeom>
                  <a:avLst/>
                  <a:gdLst/>
                  <a:ahLst/>
                  <a:cxnLst>
                    <a:cxn ang="0">
                      <a:pos x="66" y="18"/>
                    </a:cxn>
                    <a:cxn ang="0">
                      <a:pos x="31" y="0"/>
                    </a:cxn>
                    <a:cxn ang="0">
                      <a:pos x="26" y="0"/>
                    </a:cxn>
                    <a:cxn ang="0">
                      <a:pos x="20" y="1"/>
                    </a:cxn>
                    <a:cxn ang="0">
                      <a:pos x="7" y="11"/>
                    </a:cxn>
                    <a:cxn ang="0">
                      <a:pos x="0" y="8"/>
                    </a:cxn>
                    <a:cxn ang="0">
                      <a:pos x="0" y="204"/>
                    </a:cxn>
                    <a:cxn ang="0">
                      <a:pos x="10" y="196"/>
                    </a:cxn>
                    <a:cxn ang="0">
                      <a:pos x="18" y="196"/>
                    </a:cxn>
                    <a:cxn ang="0">
                      <a:pos x="18" y="205"/>
                    </a:cxn>
                    <a:cxn ang="0">
                      <a:pos x="27" y="205"/>
                    </a:cxn>
                    <a:cxn ang="0">
                      <a:pos x="32" y="201"/>
                    </a:cxn>
                    <a:cxn ang="0">
                      <a:pos x="32" y="27"/>
                    </a:cxn>
                    <a:cxn ang="0">
                      <a:pos x="66" y="18"/>
                    </a:cxn>
                  </a:cxnLst>
                  <a:rect l="0" t="0" r="r" b="b"/>
                  <a:pathLst>
                    <a:path w="67" h="206">
                      <a:moveTo>
                        <a:pt x="66" y="18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0" y="1"/>
                      </a:lnTo>
                      <a:lnTo>
                        <a:pt x="7" y="11"/>
                      </a:lnTo>
                      <a:lnTo>
                        <a:pt x="0" y="8"/>
                      </a:lnTo>
                      <a:lnTo>
                        <a:pt x="0" y="204"/>
                      </a:lnTo>
                      <a:lnTo>
                        <a:pt x="10" y="196"/>
                      </a:lnTo>
                      <a:lnTo>
                        <a:pt x="18" y="196"/>
                      </a:lnTo>
                      <a:lnTo>
                        <a:pt x="18" y="205"/>
                      </a:lnTo>
                      <a:lnTo>
                        <a:pt x="27" y="205"/>
                      </a:lnTo>
                      <a:lnTo>
                        <a:pt x="32" y="201"/>
                      </a:lnTo>
                      <a:lnTo>
                        <a:pt x="32" y="27"/>
                      </a:lnTo>
                      <a:lnTo>
                        <a:pt x="66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" name="Freeform 173"/>
                <p:cNvSpPr>
                  <a:spLocks/>
                </p:cNvSpPr>
                <p:nvPr/>
              </p:nvSpPr>
              <p:spPr bwMode="auto">
                <a:xfrm>
                  <a:off x="4290" y="1679"/>
                  <a:ext cx="1" cy="1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7"/>
                    </a:cxn>
                    <a:cxn ang="0">
                      <a:pos x="0" y="197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98">
                      <a:moveTo>
                        <a:pt x="0" y="0"/>
                      </a:move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" name="Freeform 174"/>
                <p:cNvSpPr>
                  <a:spLocks/>
                </p:cNvSpPr>
                <p:nvPr/>
              </p:nvSpPr>
              <p:spPr bwMode="auto">
                <a:xfrm>
                  <a:off x="4314" y="1672"/>
                  <a:ext cx="5" cy="20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4" y="205"/>
                    </a:cxn>
                    <a:cxn ang="0">
                      <a:pos x="0" y="205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" h="206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05"/>
                      </a:lnTo>
                      <a:lnTo>
                        <a:pt x="0" y="205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2" name="Freeform 175"/>
                <p:cNvSpPr>
                  <a:spLocks/>
                </p:cNvSpPr>
                <p:nvPr/>
              </p:nvSpPr>
              <p:spPr bwMode="auto">
                <a:xfrm>
                  <a:off x="4301" y="1677"/>
                  <a:ext cx="8" cy="193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9"/>
                    </a:cxn>
                    <a:cxn ang="0">
                      <a:pos x="7" y="0"/>
                    </a:cxn>
                    <a:cxn ang="0">
                      <a:pos x="7" y="192"/>
                    </a:cxn>
                    <a:cxn ang="0">
                      <a:pos x="0" y="192"/>
                    </a:cxn>
                  </a:cxnLst>
                  <a:rect l="0" t="0" r="r" b="b"/>
                  <a:pathLst>
                    <a:path w="8" h="193">
                      <a:moveTo>
                        <a:pt x="0" y="192"/>
                      </a:moveTo>
                      <a:lnTo>
                        <a:pt x="0" y="9"/>
                      </a:lnTo>
                      <a:lnTo>
                        <a:pt x="7" y="0"/>
                      </a:lnTo>
                      <a:lnTo>
                        <a:pt x="7" y="192"/>
                      </a:lnTo>
                      <a:lnTo>
                        <a:pt x="0" y="192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4" name="Group 176"/>
              <p:cNvGrpSpPr>
                <a:grpSpLocks/>
              </p:cNvGrpSpPr>
              <p:nvPr/>
            </p:nvGrpSpPr>
            <p:grpSpPr bwMode="auto">
              <a:xfrm>
                <a:off x="4192" y="1704"/>
                <a:ext cx="64" cy="167"/>
                <a:chOff x="4192" y="1704"/>
                <a:chExt cx="64" cy="167"/>
              </a:xfrm>
            </p:grpSpPr>
            <p:sp>
              <p:nvSpPr>
                <p:cNvPr id="25" name="Freeform 177"/>
                <p:cNvSpPr>
                  <a:spLocks/>
                </p:cNvSpPr>
                <p:nvPr/>
              </p:nvSpPr>
              <p:spPr bwMode="auto">
                <a:xfrm>
                  <a:off x="4198" y="1704"/>
                  <a:ext cx="58" cy="166"/>
                </a:xfrm>
                <a:custGeom>
                  <a:avLst/>
                  <a:gdLst/>
                  <a:ahLst/>
                  <a:cxnLst>
                    <a:cxn ang="0">
                      <a:pos x="57" y="13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6" y="1"/>
                    </a:cxn>
                    <a:cxn ang="0">
                      <a:pos x="5" y="9"/>
                    </a:cxn>
                    <a:cxn ang="0">
                      <a:pos x="0" y="6"/>
                    </a:cxn>
                    <a:cxn ang="0">
                      <a:pos x="0" y="164"/>
                    </a:cxn>
                    <a:cxn ang="0">
                      <a:pos x="8" y="158"/>
                    </a:cxn>
                    <a:cxn ang="0">
                      <a:pos x="15" y="158"/>
                    </a:cxn>
                    <a:cxn ang="0">
                      <a:pos x="15" y="165"/>
                    </a:cxn>
                    <a:cxn ang="0">
                      <a:pos x="23" y="165"/>
                    </a:cxn>
                    <a:cxn ang="0">
                      <a:pos x="28" y="161"/>
                    </a:cxn>
                    <a:cxn ang="0">
                      <a:pos x="28" y="21"/>
                    </a:cxn>
                    <a:cxn ang="0">
                      <a:pos x="57" y="13"/>
                    </a:cxn>
                  </a:cxnLst>
                  <a:rect l="0" t="0" r="r" b="b"/>
                  <a:pathLst>
                    <a:path w="58" h="166">
                      <a:moveTo>
                        <a:pt x="57" y="13"/>
                      </a:move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6" y="1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0" y="164"/>
                      </a:lnTo>
                      <a:lnTo>
                        <a:pt x="8" y="158"/>
                      </a:lnTo>
                      <a:lnTo>
                        <a:pt x="15" y="158"/>
                      </a:lnTo>
                      <a:lnTo>
                        <a:pt x="15" y="165"/>
                      </a:lnTo>
                      <a:lnTo>
                        <a:pt x="23" y="165"/>
                      </a:lnTo>
                      <a:lnTo>
                        <a:pt x="28" y="161"/>
                      </a:lnTo>
                      <a:lnTo>
                        <a:pt x="28" y="21"/>
                      </a:lnTo>
                      <a:lnTo>
                        <a:pt x="57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6" name="Freeform 178"/>
                <p:cNvSpPr>
                  <a:spLocks/>
                </p:cNvSpPr>
                <p:nvPr/>
              </p:nvSpPr>
              <p:spPr bwMode="auto">
                <a:xfrm>
                  <a:off x="4192" y="1710"/>
                  <a:ext cx="2" cy="16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59"/>
                    </a:cxn>
                    <a:cxn ang="0">
                      <a:pos x="0" y="159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6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0" y="159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" name="Freeform 179"/>
                <p:cNvSpPr>
                  <a:spLocks/>
                </p:cNvSpPr>
                <p:nvPr/>
              </p:nvSpPr>
              <p:spPr bwMode="auto">
                <a:xfrm>
                  <a:off x="4215" y="1704"/>
                  <a:ext cx="4" cy="16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166"/>
                    </a:cxn>
                    <a:cxn ang="0">
                      <a:pos x="0" y="166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167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3" y="166"/>
                      </a:lnTo>
                      <a:lnTo>
                        <a:pt x="0" y="166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" name="Freeform 180"/>
                <p:cNvSpPr>
                  <a:spLocks/>
                </p:cNvSpPr>
                <p:nvPr/>
              </p:nvSpPr>
              <p:spPr bwMode="auto">
                <a:xfrm>
                  <a:off x="4203" y="1707"/>
                  <a:ext cx="8" cy="158"/>
                </a:xfrm>
                <a:custGeom>
                  <a:avLst/>
                  <a:gdLst/>
                  <a:ahLst/>
                  <a:cxnLst>
                    <a:cxn ang="0">
                      <a:pos x="0" y="157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157"/>
                    </a:cxn>
                    <a:cxn ang="0">
                      <a:pos x="0" y="157"/>
                    </a:cxn>
                  </a:cxnLst>
                  <a:rect l="0" t="0" r="r" b="b"/>
                  <a:pathLst>
                    <a:path w="8" h="158">
                      <a:moveTo>
                        <a:pt x="0" y="157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157"/>
                      </a:lnTo>
                      <a:lnTo>
                        <a:pt x="0" y="157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00100" y="2786058"/>
          <a:ext cx="1428760" cy="1071570"/>
        </p:xfrm>
        <a:graphic>
          <a:graphicData uri="http://schemas.openxmlformats.org/presentationml/2006/ole">
            <p:oleObj spid="_x0000_s1026" name="Clip" r:id="rId8" imgW="5599080" imgH="3587400" progId="">
              <p:embed/>
            </p:oleObj>
          </a:graphicData>
        </a:graphic>
      </p:graphicFrame>
      <p:pic>
        <p:nvPicPr>
          <p:cNvPr id="112" name="Picture 3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1214422"/>
            <a:ext cx="9398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" name="Picture 37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214554"/>
            <a:ext cx="1071570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124" name="直線接點 123"/>
          <p:cNvCxnSpPr/>
          <p:nvPr/>
        </p:nvCxnSpPr>
        <p:spPr>
          <a:xfrm>
            <a:off x="2714612" y="1857364"/>
            <a:ext cx="642942" cy="28575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接點 124"/>
          <p:cNvCxnSpPr/>
          <p:nvPr/>
        </p:nvCxnSpPr>
        <p:spPr>
          <a:xfrm>
            <a:off x="1428728" y="2428868"/>
            <a:ext cx="1643074" cy="7143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/>
          <p:cNvCxnSpPr/>
          <p:nvPr/>
        </p:nvCxnSpPr>
        <p:spPr>
          <a:xfrm flipV="1">
            <a:off x="2500298" y="3000372"/>
            <a:ext cx="785818" cy="4286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左-右雙向箭號 134"/>
          <p:cNvSpPr/>
          <p:nvPr/>
        </p:nvSpPr>
        <p:spPr>
          <a:xfrm>
            <a:off x="4714876" y="2500306"/>
            <a:ext cx="1500198" cy="35719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文字方塊 135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116" name="投影片編號版面配置區 11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357818" y="285749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人性化的介面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華康中圓體" pitchFamily="49" charset="-120"/>
                <a:ea typeface="華康中圓體" pitchFamily="49" charset="-120"/>
              </a:rPr>
              <a:t>輕鬆新增管理的設備</a:t>
            </a:r>
            <a:endParaRPr lang="en-US" altLang="zh-TW" sz="23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10</a:t>
            </a:fld>
            <a:endParaRPr lang="zh-TW" altLang="en-US" dirty="0"/>
          </a:p>
        </p:txBody>
      </p:sp>
      <p:pic>
        <p:nvPicPr>
          <p:cNvPr id="20482" name="Picture 2" descr="D:\暉捷\網站報告書\iKeeper\說明書\Cut圖\1023修改的圖片_1\1023修改的圖片\P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5342814" cy="3600000"/>
          </a:xfrm>
          <a:prstGeom prst="rect">
            <a:avLst/>
          </a:prstGeom>
          <a:noFill/>
        </p:spPr>
      </p:pic>
      <p:pic>
        <p:nvPicPr>
          <p:cNvPr id="12" name="圖片 11" descr="006-1.jpg"/>
          <p:cNvPicPr>
            <a:picLocks noChangeAspect="1"/>
          </p:cNvPicPr>
          <p:nvPr/>
        </p:nvPicPr>
        <p:blipFill>
          <a:blip r:embed="rId4" cstate="print"/>
          <a:srcRect t="15341" r="26997" b="41840"/>
          <a:stretch>
            <a:fillRect/>
          </a:stretch>
        </p:blipFill>
        <p:spPr>
          <a:xfrm>
            <a:off x="3286116" y="3857628"/>
            <a:ext cx="5545155" cy="1798817"/>
          </a:xfrm>
          <a:prstGeom prst="rect">
            <a:avLst/>
          </a:prstGeom>
        </p:spPr>
      </p:pic>
      <p:sp>
        <p:nvSpPr>
          <p:cNvPr id="15" name="弧形箭號 (左彎) 14"/>
          <p:cNvSpPr/>
          <p:nvPr/>
        </p:nvSpPr>
        <p:spPr>
          <a:xfrm>
            <a:off x="8286776" y="3643314"/>
            <a:ext cx="428628" cy="1785950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42976" y="1214422"/>
            <a:ext cx="678661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即時監控網路設備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華康中圓體" pitchFamily="49" charset="-120"/>
                <a:ea typeface="華康中圓體" pitchFamily="49" charset="-120"/>
              </a:rPr>
              <a:t>一個介面就可瀏覽全部的網路設備，甚至是全球各地分公司的網路設備狀況</a:t>
            </a:r>
            <a:endParaRPr lang="en-US" altLang="zh-TW" sz="23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11</a:t>
            </a:fld>
            <a:endParaRPr lang="zh-TW" altLang="en-US" dirty="0"/>
          </a:p>
        </p:txBody>
      </p:sp>
      <p:pic>
        <p:nvPicPr>
          <p:cNvPr id="21506" name="Picture 2" descr="D:\暉捷\網站報告書\iKeeper\說明書\Cut圖\1023修改的圖片_1\1023修改的圖片\P.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97958"/>
            <a:ext cx="6783652" cy="3960000"/>
          </a:xfrm>
          <a:prstGeom prst="rect">
            <a:avLst/>
          </a:prstGeom>
          <a:noFill/>
        </p:spPr>
      </p:pic>
      <p:sp>
        <p:nvSpPr>
          <p:cNvPr id="14" name="爆炸 1 13"/>
          <p:cNvSpPr/>
          <p:nvPr/>
        </p:nvSpPr>
        <p:spPr>
          <a:xfrm>
            <a:off x="4786314" y="4786322"/>
            <a:ext cx="1785950" cy="1285884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rot="16200000" flipV="1">
            <a:off x="4964909" y="4607727"/>
            <a:ext cx="571504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072066" y="5089580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 smtClean="0"/>
              <a:t>CPU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loading </a:t>
            </a:r>
            <a:r>
              <a:rPr lang="zh-TW" altLang="en-US" sz="1500" dirty="0" smtClean="0"/>
              <a:t>偵測</a:t>
            </a:r>
            <a:endParaRPr lang="zh-TW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42976" y="1214422"/>
            <a:ext cx="70009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最便利的網路設備管理工具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當你線上發現設備狀態有異，或需要做設定變更時，不需要另開視窗去下指令，只需要直接在</a:t>
            </a:r>
            <a:r>
              <a:rPr lang="en-US" altLang="zh-TW" sz="1900" dirty="0" err="1" smtClean="0">
                <a:ea typeface="華康中圓體" pitchFamily="49" charset="-120"/>
              </a:rPr>
              <a:t>iKeeper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下達指令，便利又快速！</a:t>
            </a:r>
            <a:endParaRPr lang="en-US" altLang="zh-TW" sz="19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12</a:t>
            </a:fld>
            <a:endParaRPr lang="zh-TW" altLang="en-US" dirty="0"/>
          </a:p>
        </p:txBody>
      </p:sp>
      <p:pic>
        <p:nvPicPr>
          <p:cNvPr id="22530" name="Picture 2" descr="D:\暉捷\網站報告書\iKeeper\說明書\Cut圖\1023修改的圖片_1\1023修改的圖片\P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5877095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42976" y="1214422"/>
            <a:ext cx="70009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最完整的網路管理系統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可針對每一台網路設備上的介面，單獨做監控，完整的了解每一個介面的運作狀況。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13</a:t>
            </a:fld>
            <a:endParaRPr lang="zh-TW" altLang="en-US" dirty="0"/>
          </a:p>
        </p:txBody>
      </p:sp>
      <p:pic>
        <p:nvPicPr>
          <p:cNvPr id="23554" name="Picture 2" descr="D:\暉捷\網站報告書\iKeeper\說明書\Cut圖\1023修改的圖片_1\1023修改的圖片\P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863" y="2326520"/>
            <a:ext cx="5877095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42976" y="1214422"/>
            <a:ext cx="70009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介面的監控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完善的監控每一台設備上的介面，讓您迅速處理各個分公司的網路狀況。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14</a:t>
            </a:fld>
            <a:endParaRPr lang="zh-TW" altLang="en-US" dirty="0"/>
          </a:p>
        </p:txBody>
      </p:sp>
      <p:pic>
        <p:nvPicPr>
          <p:cNvPr id="24578" name="Picture 2" descr="D:\暉捷\網站報告書\iKeeper\說明書\Cut圖\1023修改的圖片_1\1023修改的圖片\P.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26520"/>
            <a:ext cx="6189903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42976" y="1214422"/>
            <a:ext cx="70009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企業全球網路即時監控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上傳企業網路架構圖，並可新增監控物件，列於所屬設備旁，即可簡單監控並了解實際設備所在位置與狀況。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" name="圖片 9" descr="01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830" y="2285992"/>
            <a:ext cx="6093244" cy="3974400"/>
          </a:xfrm>
          <a:prstGeom prst="rect">
            <a:avLst/>
          </a:prstGeom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15</a:t>
            </a:fld>
            <a:endParaRPr lang="zh-TW" altLang="en-US" dirty="0"/>
          </a:p>
        </p:txBody>
      </p:sp>
      <p:pic>
        <p:nvPicPr>
          <p:cNvPr id="25602" name="Picture 2" descr="D:\暉捷\網站報告書\iKeeper\說明書\Cut圖\1023修改的圖片_1\1023修改的圖片\P.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37958"/>
            <a:ext cx="3739970" cy="2520000"/>
          </a:xfrm>
          <a:prstGeom prst="rect">
            <a:avLst/>
          </a:prstGeom>
          <a:noFill/>
        </p:spPr>
      </p:pic>
      <p:cxnSp>
        <p:nvCxnSpPr>
          <p:cNvPr id="15" name="直線單箭頭接點 14"/>
          <p:cNvCxnSpPr/>
          <p:nvPr/>
        </p:nvCxnSpPr>
        <p:spPr>
          <a:xfrm rot="10800000" flipV="1">
            <a:off x="5072066" y="4714884"/>
            <a:ext cx="1357322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28662" y="1214422"/>
            <a:ext cx="721523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企業全球網路即時監控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架構瀏覽並可同時點選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VLAN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連結，瞭解介面資訊與設定參數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點選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MRTG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，立即瞭解網路流量狀況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" name="圖片 9" descr="01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830" y="2285992"/>
            <a:ext cx="6093244" cy="3974400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rot="10800000" flipV="1">
            <a:off x="4929190" y="4429132"/>
            <a:ext cx="1357322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 descr="01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071678"/>
            <a:ext cx="2394203" cy="2520000"/>
          </a:xfrm>
          <a:prstGeom prst="rect">
            <a:avLst/>
          </a:prstGeom>
        </p:spPr>
      </p:pic>
      <p:pic>
        <p:nvPicPr>
          <p:cNvPr id="15" name="圖片 14" descr="012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857760"/>
            <a:ext cx="3618151" cy="1440000"/>
          </a:xfrm>
          <a:prstGeom prst="rect">
            <a:avLst/>
          </a:prstGeom>
        </p:spPr>
      </p:pic>
      <p:cxnSp>
        <p:nvCxnSpPr>
          <p:cNvPr id="16" name="直線單箭頭接點 15"/>
          <p:cNvCxnSpPr/>
          <p:nvPr/>
        </p:nvCxnSpPr>
        <p:spPr>
          <a:xfrm rot="10800000">
            <a:off x="4643438" y="5214950"/>
            <a:ext cx="785818" cy="5000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28728" y="1214422"/>
            <a:ext cx="721523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流量效率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latin typeface="+mj-lt"/>
                <a:ea typeface="華康中圓體" pitchFamily="49" charset="-120"/>
              </a:rPr>
              <a:t>MRTG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圖可立即顯示企業端設備的介面及流量狀態</a:t>
            </a: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+mj-lt"/>
                <a:ea typeface="華康中圓體" pitchFamily="49" charset="-120"/>
              </a:rPr>
              <a:t>顯示時間表：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Daily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日、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Weekly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週、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Monthly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月及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Yearly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年</a:t>
            </a: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+mj-lt"/>
                <a:ea typeface="華康中圓體" pitchFamily="49" charset="-120"/>
              </a:rPr>
              <a:t>顯示的狀態：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Traffic In/Out, Max, Peak and Average.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17</a:t>
            </a:fld>
            <a:endParaRPr lang="zh-TW" altLang="en-US" dirty="0"/>
          </a:p>
        </p:txBody>
      </p:sp>
      <p:pic>
        <p:nvPicPr>
          <p:cNvPr id="26626" name="Picture 2" descr="D:\暉捷\網站報告書\iKeeper\說明書\Cut圖\1023修改的圖片_1\1023修改的圖片\P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00306"/>
            <a:ext cx="6033691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42976" y="1214422"/>
            <a:ext cx="70009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隨時掌握網路狀況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事件檢視功能，讓你清楚瞭解障礙是否已排除，讓企業掌握排除障礙進度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18</a:t>
            </a:fld>
            <a:endParaRPr lang="zh-TW" altLang="en-US" dirty="0"/>
          </a:p>
        </p:txBody>
      </p:sp>
      <p:pic>
        <p:nvPicPr>
          <p:cNvPr id="27650" name="Picture 2" descr="D:\暉捷\網站報告書\iKeeper\說明書\Cut圖\1023修改的圖片_1\1023修改的圖片\P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97958"/>
            <a:ext cx="5877095" cy="396000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5929322" y="3714752"/>
            <a:ext cx="1785950" cy="10156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r>
              <a:rPr lang="zh-TW" altLang="en-US" sz="1400" dirty="0" smtClean="0"/>
              <a:t>持續時間的設計，讓您更清楚知道障礙發生時間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57224" y="1214422"/>
            <a:ext cx="75009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重要設備加強偵測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可再針對特別需要注意的設備，做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Ping or Traceroute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的偵測監控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19</a:t>
            </a:fld>
            <a:endParaRPr lang="zh-TW" altLang="en-US" dirty="0"/>
          </a:p>
        </p:txBody>
      </p:sp>
      <p:pic>
        <p:nvPicPr>
          <p:cNvPr id="28675" name="Picture 3" descr="D:\暉捷\網站報告書\iKeeper\說明書\Cut圖\1023修改的圖片_1\1023修改的圖片\P.1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15016"/>
            <a:ext cx="5342814" cy="3600000"/>
          </a:xfrm>
          <a:prstGeom prst="rect">
            <a:avLst/>
          </a:prstGeom>
          <a:noFill/>
        </p:spPr>
      </p:pic>
      <p:pic>
        <p:nvPicPr>
          <p:cNvPr id="28674" name="Picture 2" descr="D:\暉捷\網站報告書\iKeeper\說明書\Cut圖\1023修改的圖片_1\1023修改的圖片\P.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4"/>
            <a:ext cx="3991275" cy="2628000"/>
          </a:xfrm>
          <a:prstGeom prst="rect">
            <a:avLst/>
          </a:prstGeom>
          <a:noFill/>
        </p:spPr>
      </p:pic>
      <p:cxnSp>
        <p:nvCxnSpPr>
          <p:cNvPr id="15" name="直線單箭頭接點 14"/>
          <p:cNvCxnSpPr/>
          <p:nvPr/>
        </p:nvCxnSpPr>
        <p:spPr>
          <a:xfrm rot="10800000">
            <a:off x="3357554" y="3500438"/>
            <a:ext cx="1428760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ikepper_PSD底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8596" y="1928802"/>
            <a:ext cx="822960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erlin Sans FB Demi" pitchFamily="34" charset="0"/>
                <a:ea typeface="華康中圓體" pitchFamily="49" charset="-120"/>
                <a:cs typeface="+mj-cs"/>
              </a:rPr>
              <a:t>iKeeper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華康中圓體" pitchFamily="49" charset="-120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華康中圓體" pitchFamily="49" charset="-120"/>
                <a:cs typeface="+mj-cs"/>
              </a:rPr>
              <a:t>Internet</a:t>
            </a:r>
            <a:r>
              <a:rPr kumimoji="0" lang="en-US" altLang="zh-TW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華康中圓體" pitchFamily="49" charset="-120"/>
                <a:cs typeface="+mj-cs"/>
              </a:rPr>
              <a:t> Management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華康中圓體" pitchFamily="49" charset="-120"/>
                <a:cs typeface="+mj-cs"/>
              </a:rPr>
              <a:t>24H MIS </a:t>
            </a:r>
            <a:r>
              <a:rPr lang="zh-TW" altLang="en-US" sz="3600" noProof="0" dirty="0" smtClean="0">
                <a:latin typeface="+mj-lt"/>
                <a:ea typeface="華康中圓體" pitchFamily="49" charset="-120"/>
                <a:cs typeface="+mj-cs"/>
              </a:rPr>
              <a:t>網路監控系統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42976" y="1214422"/>
            <a:ext cx="70009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企業化客製頁面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網頁上方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Banner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可變更為客戶專屬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CI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形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像圖檔，並可上傳企業網路架構瀏覽圖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20</a:t>
            </a:fld>
            <a:endParaRPr lang="zh-TW" altLang="en-US" dirty="0"/>
          </a:p>
        </p:txBody>
      </p:sp>
      <p:pic>
        <p:nvPicPr>
          <p:cNvPr id="29698" name="Picture 2" descr="D:\暉捷\網站報告書\iKeeper\說明書\Cut圖\1023修改的圖片_1\1023修改的圖片\P.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6221931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85852" y="5666590"/>
            <a:ext cx="63579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讓您隨時隨地掌握企業網路狀態</a:t>
            </a:r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?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1" name="圖片 10" descr="登入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26302"/>
            <a:ext cx="6630657" cy="3974400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21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28596" y="1714488"/>
            <a:ext cx="7429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我們的</a:t>
            </a:r>
            <a:r>
              <a:rPr lang="en-US" altLang="zh-TW" sz="2500" dirty="0" smtClean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個優點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00034" y="2214554"/>
            <a:ext cx="421484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/>
              <a:t>人性化的操作介面</a:t>
            </a:r>
            <a:endParaRPr lang="en-US" altLang="zh-TW" sz="2000" dirty="0" smtClean="0"/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即時主動的頻寬監控</a:t>
            </a:r>
            <a:endParaRPr lang="en-US" altLang="zh-TW" sz="2000" dirty="0" smtClean="0">
              <a:latin typeface="+mj-lt"/>
              <a:ea typeface="華康中圓體" pitchFamily="49" charset="-12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集中統一的網路管理</a:t>
            </a:r>
            <a:endParaRPr lang="en-US" altLang="zh-TW" sz="2000" dirty="0" smtClean="0">
              <a:latin typeface="+mj-lt"/>
              <a:ea typeface="華康中圓體" pitchFamily="49" charset="-12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不限時間地點的掌握度</a:t>
            </a:r>
            <a:endParaRPr lang="en-US" altLang="zh-TW" sz="2000" dirty="0" smtClean="0">
              <a:latin typeface="+mj-lt"/>
              <a:ea typeface="華康中圓體" pitchFamily="49" charset="-12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可依客戶需求客製化的靈活度</a:t>
            </a:r>
            <a:endParaRPr lang="en-US" altLang="zh-TW" sz="2000" dirty="0" smtClean="0">
              <a:latin typeface="+mj-lt"/>
              <a:ea typeface="華康中圓體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57686" y="2214554"/>
            <a:ext cx="45005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ea typeface="華康中圓體" pitchFamily="49" charset="-120"/>
              </a:rPr>
              <a:t>租賃制度可不購買硬體設備</a:t>
            </a:r>
            <a:endParaRPr lang="en-US" altLang="zh-TW" sz="2000" dirty="0" smtClean="0">
              <a:ea typeface="華康中圓體" pitchFamily="49" charset="-12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ea typeface="華康中圓體" pitchFamily="49" charset="-120"/>
              </a:rPr>
              <a:t>軟體免費維護更新</a:t>
            </a:r>
            <a:endParaRPr lang="en-US" altLang="zh-TW" sz="2000" dirty="0" smtClean="0">
              <a:ea typeface="華康中圓體" pitchFamily="49" charset="-12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ea typeface="華康中圓體" pitchFamily="49" charset="-120"/>
              </a:rPr>
              <a:t>降低資安風險</a:t>
            </a:r>
            <a:endParaRPr lang="en-US" altLang="zh-TW" sz="2000" dirty="0" smtClean="0">
              <a:ea typeface="華康中圓體" pitchFamily="49" charset="-12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ea typeface="華康中圓體" pitchFamily="49" charset="-120"/>
              </a:rPr>
              <a:t>降低企業營運成本</a:t>
            </a:r>
            <a:endParaRPr lang="en-US" altLang="zh-TW" sz="2000" dirty="0" smtClean="0">
              <a:ea typeface="華康中圓體" pitchFamily="49" charset="-12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ea typeface="華康中圓體" pitchFamily="49" charset="-120"/>
              </a:rPr>
              <a:t>完全</a:t>
            </a:r>
            <a:r>
              <a:rPr lang="en-US" altLang="zh-TW" sz="2000" dirty="0" smtClean="0">
                <a:ea typeface="華康中圓體" pitchFamily="49" charset="-120"/>
              </a:rPr>
              <a:t>web</a:t>
            </a:r>
            <a:r>
              <a:rPr lang="zh-TW" altLang="en-US" sz="2000" dirty="0" smtClean="0">
                <a:ea typeface="華康中圓體" pitchFamily="49" charset="-120"/>
              </a:rPr>
              <a:t>操作，簡單、輕鬆、便利</a:t>
            </a:r>
            <a:endParaRPr lang="en-US" altLang="zh-TW" sz="2000" dirty="0" smtClean="0">
              <a:ea typeface="華康中圓體" pitchFamily="49" charset="-120"/>
            </a:endParaRPr>
          </a:p>
          <a:p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6B3A5E9D-57F2-4E8D-B0E8-DA2CA8AFB1C7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85786" y="2127585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謝謝您，給予我們機會</a:t>
            </a:r>
            <a:endParaRPr lang="en-US" altLang="zh-TW" sz="3000" dirty="0" smtClean="0"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希望，很快能為您服務！</a:t>
            </a:r>
            <a:endParaRPr lang="en-US" altLang="zh-TW" sz="3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714480" y="4922873"/>
            <a:ext cx="6000792" cy="5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 algn="ctr">
              <a:lnSpc>
                <a:spcPct val="200000"/>
              </a:lnSpc>
            </a:pPr>
            <a:endParaRPr lang="en-US" altLang="zh-TW" sz="2000" dirty="0" smtClean="0">
              <a:latin typeface="+mj-lt"/>
              <a:ea typeface="華康中圓體" pitchFamily="49" charset="-120"/>
            </a:endParaRPr>
          </a:p>
        </p:txBody>
      </p:sp>
      <p:pic>
        <p:nvPicPr>
          <p:cNvPr id="11" name="圖片 10" descr="bigstockphoto-globe-icon-people-1720642-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8" y="3500439"/>
            <a:ext cx="3643306" cy="273248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929322" y="5290623"/>
            <a:ext cx="29289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ts val="3000"/>
              </a:lnSpc>
            </a:pPr>
            <a:r>
              <a:rPr lang="zh-TW" altLang="en-US" dirty="0" smtClean="0">
                <a:ea typeface="華康中圓體" pitchFamily="49" charset="-120"/>
              </a:rPr>
              <a:t>暉捷數位科技股份有限公司</a:t>
            </a:r>
            <a:endParaRPr lang="en-US" altLang="zh-TW" dirty="0" smtClean="0">
              <a:ea typeface="華康中圓體" pitchFamily="49" charset="-120"/>
            </a:endParaRPr>
          </a:p>
          <a:p>
            <a:pPr marL="457200" indent="-457200" algn="ctr">
              <a:lnSpc>
                <a:spcPts val="3000"/>
              </a:lnSpc>
            </a:pPr>
            <a:r>
              <a:rPr lang="en-US" altLang="zh-TW" dirty="0" smtClean="0">
                <a:ea typeface="華康中圓體" pitchFamily="49" charset="-120"/>
              </a:rPr>
              <a:t>iKeeper</a:t>
            </a:r>
            <a:r>
              <a:rPr lang="zh-TW" altLang="en-US" dirty="0" smtClean="0">
                <a:ea typeface="華康中圓體" pitchFamily="49" charset="-120"/>
              </a:rPr>
              <a:t>網路監控系統團隊</a:t>
            </a:r>
            <a:endParaRPr lang="en-US" altLang="zh-TW" dirty="0" smtClean="0">
              <a:ea typeface="華康中圓體" pitchFamily="49" charset="-120"/>
            </a:endParaRPr>
          </a:p>
          <a:p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23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071802" y="500042"/>
            <a:ext cx="5286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概述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71472" y="1571612"/>
            <a:ext cx="80724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b="1" dirty="0" smtClean="0">
                <a:latin typeface="華康中圓體" pitchFamily="49" charset="-120"/>
                <a:ea typeface="華康中圓體" pitchFamily="49" charset="-120"/>
              </a:rPr>
              <a:t>讓您輕鬆了解網路世界的狀況！</a:t>
            </a:r>
            <a:endParaRPr lang="en-US" altLang="zh-TW" sz="2500" b="1" dirty="0" smtClean="0"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網路世界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24H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運作的機制下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要能有效管理企業各個分公司營運產能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就要能讓企業網路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24H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運作順暢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 algn="ctr"/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是一套頻寬監控、網路應用與分析的工具。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</a:t>
            </a:r>
            <a:r>
              <a:rPr lang="en-US" altLang="zh-TW" sz="2500" dirty="0">
                <a:latin typeface="Berlin Sans FB Demi" pitchFamily="34" charset="0"/>
                <a:ea typeface="華康中圓體" pitchFamily="49" charset="-120"/>
              </a:rPr>
              <a:t>K</a:t>
            </a:r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eeper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主動式的網路連線監測與管理，提供即時的網路行為與監測報告，人性化的管理介面，讓企業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CEO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不必懂網路指令一樣可以輕鬆了解公司網路狀況！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5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071802" y="500042"/>
            <a:ext cx="5286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概述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71472" y="1428736"/>
            <a:ext cx="807249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dirty="0" err="1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智慧型網管幫手</a:t>
            </a:r>
            <a:endParaRPr lang="en-US" altLang="zh-TW" sz="2500" dirty="0" smtClean="0">
              <a:latin typeface="Berlin Sans FB Demi" pitchFamily="34" charset="0"/>
              <a:ea typeface="華康中圓體" pitchFamily="49" charset="-120"/>
            </a:endParaRPr>
          </a:p>
          <a:p>
            <a:pPr algn="ctr"/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解決您企業網路最棘手的問題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 algn="ctr"/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隨著網路流量日益增加，企業對網路的依賴與日俱增，</a:t>
            </a:r>
            <a:r>
              <a:rPr lang="en-US" altLang="zh-TW" sz="2500" dirty="0" err="1" smtClean="0">
                <a:latin typeface="+mj-lt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可有效協助網管人員，降低人員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loading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 、提高工作績效與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performance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 。</a:t>
            </a:r>
            <a:endParaRPr lang="en-US" altLang="zh-TW" sz="2500" dirty="0" smtClean="0">
              <a:latin typeface="+mj-lt"/>
              <a:ea typeface="華康中圓體" pitchFamily="49" charset="-120"/>
            </a:endParaRPr>
          </a:p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提供完整資訊解決網路潛在問題：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5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華康中圓體" pitchFamily="49" charset="-120"/>
              </a:rPr>
              <a:t>線路異常警告</a:t>
            </a:r>
            <a:r>
              <a: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華康中圓體" pitchFamily="49" charset="-120"/>
              </a:rPr>
              <a:t> 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－介面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CRC error / Interface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瞬斷</a:t>
            </a:r>
            <a:endParaRPr lang="en-US" altLang="zh-TW" sz="2500" dirty="0" smtClean="0">
              <a:latin typeface="+mj-lt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5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華康中圓體" pitchFamily="49" charset="-120"/>
              </a:rPr>
              <a:t>設備異常</a:t>
            </a:r>
            <a:r>
              <a: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華康中圓體" pitchFamily="49" charset="-120"/>
              </a:rPr>
              <a:t> 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－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CPU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 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/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 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Memory loading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5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華康中圓體" pitchFamily="49" charset="-120"/>
              </a:rPr>
              <a:t>流量異常</a:t>
            </a:r>
            <a:r>
              <a: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華康中圓體" pitchFamily="49" charset="-120"/>
              </a:rPr>
              <a:t> 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－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Band width / Net flow</a:t>
            </a:r>
          </a:p>
          <a:p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透過</a:t>
            </a:r>
            <a:r>
              <a:rPr lang="en-US" altLang="zh-TW" sz="2500" dirty="0" smtClean="0"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ea typeface="華康中圓體" pitchFamily="49" charset="-120"/>
              </a:rPr>
              <a:t>的細節偵測及主動告警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en-US" sz="2500" dirty="0" smtClean="0">
                <a:ea typeface="華康中圓體" pitchFamily="49" charset="-120"/>
              </a:rPr>
              <a:t>您可以在網路系統發生重大障礙前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，解決相關問題，並透過</a:t>
            </a:r>
            <a:r>
              <a:rPr lang="en-US" altLang="zh-TW" sz="2500" dirty="0" smtClean="0"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ea typeface="華康中圓體" pitchFamily="49" charset="-120"/>
              </a:rPr>
              <a:t>整合相關網路資訊</a:t>
            </a:r>
            <a:r>
              <a:rPr lang="zh-TW" altLang="en-US" sz="2500" dirty="0" smtClean="0">
                <a:latin typeface="華康中圓體" pitchFamily="49" charset="-120"/>
                <a:ea typeface="華康中圓體" pitchFamily="49" charset="-120"/>
              </a:rPr>
              <a:t>，提升網路效能。</a:t>
            </a:r>
            <a:endParaRPr lang="zh-TW" altLang="en-US" sz="25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71604" y="1142985"/>
            <a:ext cx="678661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err="1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提供最即時的網路使用資訊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+mj-lt"/>
                <a:ea typeface="華康中圓體" pitchFamily="49" charset="-120"/>
              </a:rPr>
              <a:t>即時網路狀態</a:t>
            </a:r>
            <a:endParaRPr lang="en-US" altLang="zh-TW" sz="2300" dirty="0" smtClean="0">
              <a:latin typeface="+mj-lt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+mj-lt"/>
                <a:ea typeface="華康中圓體" pitchFamily="49" charset="-120"/>
              </a:rPr>
              <a:t>流量效率狀態</a:t>
            </a:r>
            <a:endParaRPr lang="en-US" altLang="zh-TW" sz="2300" dirty="0" smtClean="0">
              <a:latin typeface="+mj-lt"/>
              <a:ea typeface="華康中圓體" pitchFamily="49" charset="-120"/>
            </a:endParaRPr>
          </a:p>
          <a:p>
            <a:endParaRPr lang="en-US" altLang="zh-TW" sz="2300" dirty="0" smtClean="0">
              <a:latin typeface="+mj-lt"/>
              <a:ea typeface="華康中圓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29190" y="1557211"/>
            <a:ext cx="4572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+mj-lt"/>
                <a:ea typeface="華康中圓體" pitchFamily="49" charset="-120"/>
              </a:rPr>
              <a:t>頻寬使用分析</a:t>
            </a:r>
            <a:endParaRPr lang="en-US" altLang="zh-TW" sz="2300" dirty="0" smtClean="0">
              <a:latin typeface="+mj-lt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+mj-lt"/>
                <a:ea typeface="華康中圓體" pitchFamily="49" charset="-120"/>
              </a:rPr>
              <a:t>障礙狀態立即通報</a:t>
            </a:r>
            <a:endParaRPr lang="en-US" altLang="zh-TW" sz="2300" dirty="0" smtClean="0">
              <a:latin typeface="+mj-lt"/>
              <a:ea typeface="華康中圓體" pitchFamily="49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5</a:t>
            </a:fld>
            <a:endParaRPr lang="zh-TW" altLang="en-US" dirty="0"/>
          </a:p>
        </p:txBody>
      </p:sp>
      <p:pic>
        <p:nvPicPr>
          <p:cNvPr id="15362" name="Picture 2" descr="D:\暉捷\網站報告書\iKeeper\說明書\Cut圖\1023修改的圖片_1\1023修改的圖片\P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397958"/>
            <a:ext cx="5906748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571604" y="1214422"/>
            <a:ext cx="600079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最新網路狀態消息通告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華康中圓體" pitchFamily="49" charset="-120"/>
                <a:ea typeface="華康中圓體" pitchFamily="49" charset="-120"/>
              </a:rPr>
              <a:t>編輯最新消息</a:t>
            </a:r>
            <a:r>
              <a:rPr lang="en-US" altLang="zh-TW" sz="2300" dirty="0" smtClean="0">
                <a:latin typeface="華康中圓體" pitchFamily="49" charset="-120"/>
                <a:ea typeface="華康中圓體" pitchFamily="49" charset="-120"/>
              </a:rPr>
              <a:t>, </a:t>
            </a:r>
            <a:r>
              <a:rPr lang="zh-TW" altLang="en-US" sz="2300" dirty="0" smtClean="0">
                <a:latin typeface="華康中圓體" pitchFamily="49" charset="-120"/>
                <a:ea typeface="華康中圓體" pitchFamily="49" charset="-120"/>
              </a:rPr>
              <a:t>提供完整的聯絡訊息</a:t>
            </a:r>
            <a:r>
              <a:rPr lang="en-US" altLang="zh-TW" sz="2300" dirty="0" smtClean="0">
                <a:latin typeface="華康中圓體" pitchFamily="49" charset="-120"/>
                <a:ea typeface="華康中圓體" pitchFamily="49" charset="-120"/>
              </a:rPr>
              <a:t>, </a:t>
            </a:r>
            <a:r>
              <a:rPr lang="zh-TW" altLang="en-US" sz="2300" dirty="0" smtClean="0">
                <a:latin typeface="華康中圓體" pitchFamily="49" charset="-120"/>
                <a:ea typeface="華康中圓體" pitchFamily="49" charset="-120"/>
              </a:rPr>
              <a:t>與最新的網路狀態</a:t>
            </a:r>
            <a:endParaRPr lang="en-US" altLang="zh-TW" sz="23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6</a:t>
            </a:fld>
            <a:endParaRPr lang="zh-TW" altLang="en-US" dirty="0"/>
          </a:p>
        </p:txBody>
      </p:sp>
      <p:pic>
        <p:nvPicPr>
          <p:cNvPr id="16386" name="Picture 2" descr="D:\暉捷\網站報告書\iKeeper\說明書\Cut圖\1023修改的圖片_1\1023修改的圖片\P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502" y="2469396"/>
            <a:ext cx="5976894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285984" y="1214422"/>
            <a:ext cx="4286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完善</a:t>
            </a:r>
            <a:r>
              <a:rPr lang="zh-TW" altLang="en-US" sz="2500" dirty="0" smtClean="0">
                <a:ea typeface="華康中圓體" pitchFamily="49" charset="-120"/>
              </a:rPr>
              <a:t>帳號安全機制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華康中圓體" pitchFamily="49" charset="-120"/>
                <a:ea typeface="華康中圓體" pitchFamily="49" charset="-120"/>
              </a:rPr>
              <a:t>提供企業多帳號分層機制</a:t>
            </a:r>
            <a:endParaRPr lang="en-US" altLang="zh-TW" sz="23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7</a:t>
            </a:fld>
            <a:endParaRPr lang="zh-TW" altLang="en-US" dirty="0"/>
          </a:p>
        </p:txBody>
      </p:sp>
      <p:pic>
        <p:nvPicPr>
          <p:cNvPr id="17410" name="Picture 2" descr="D:\暉捷\網站報告書\iKeeper\說明書\Cut圖\1023修改的圖片_1\1023修改的圖片\P.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12206"/>
            <a:ext cx="5877095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285984" y="1214422"/>
            <a:ext cx="4286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完善</a:t>
            </a:r>
            <a:r>
              <a:rPr lang="zh-TW" altLang="en-US" sz="2500" dirty="0" smtClean="0">
                <a:ea typeface="華康中圓體" pitchFamily="49" charset="-120"/>
              </a:rPr>
              <a:t>帳號安全機制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華康中圓體" pitchFamily="49" charset="-120"/>
                <a:ea typeface="華康中圓體" pitchFamily="49" charset="-120"/>
              </a:rPr>
              <a:t>帳號分層權限設定</a:t>
            </a:r>
            <a:endParaRPr lang="en-US" altLang="zh-TW" sz="23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8</a:t>
            </a:fld>
            <a:endParaRPr lang="zh-TW" altLang="en-US"/>
          </a:p>
        </p:txBody>
      </p:sp>
      <p:pic>
        <p:nvPicPr>
          <p:cNvPr id="18434" name="Picture 2" descr="D:\暉捷\網站報告書\iKeeper\說明書\Cut圖\1023修改的圖片_1\1023修改的圖片\P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12206"/>
            <a:ext cx="5877095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kepper_PSD底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5140" y="6598674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</a:rPr>
              <a:t>暉捷數位科技  </a:t>
            </a:r>
            <a:r>
              <a:rPr lang="en-US" altLang="zh-TW" sz="1100" dirty="0" smtClean="0">
                <a:solidFill>
                  <a:schemeClr val="bg1"/>
                </a:solidFill>
              </a:rPr>
              <a:t>iKeeper </a:t>
            </a:r>
            <a:r>
              <a:rPr lang="zh-TW" altLang="en-US" sz="1100" dirty="0" smtClean="0">
                <a:solidFill>
                  <a:schemeClr val="bg1"/>
                </a:solidFill>
              </a:rPr>
              <a:t>網路監控系統  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00266" y="357166"/>
            <a:ext cx="6358014" cy="811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0004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/>
              <a:t>iKeeper  </a:t>
            </a:r>
            <a:r>
              <a:rPr lang="zh-TW" altLang="en-US" sz="3000" dirty="0" smtClean="0">
                <a:latin typeface="華康中圓體" pitchFamily="49" charset="-120"/>
                <a:ea typeface="華康中圓體" pitchFamily="49" charset="-120"/>
              </a:rPr>
              <a:t>網路監控系統 操作介紹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71604" y="1214422"/>
            <a:ext cx="635798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Berlin Sans FB Demi" pitchFamily="34" charset="0"/>
                <a:ea typeface="華康中圓體" pitchFamily="49" charset="-120"/>
              </a:rPr>
              <a:t>iKeeper</a:t>
            </a:r>
            <a:r>
              <a:rPr lang="zh-TW" altLang="en-US" sz="2500" dirty="0" smtClean="0">
                <a:latin typeface="Berlin Sans FB Demi" pitchFamily="34" charset="0"/>
                <a:ea typeface="華康中圓體" pitchFamily="49" charset="-120"/>
              </a:rPr>
              <a:t>多位聯絡人管理</a:t>
            </a:r>
            <a:endParaRPr lang="en-US" altLang="zh-TW" sz="25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300" dirty="0" smtClean="0">
                <a:latin typeface="華康中圓體" pitchFamily="49" charset="-120"/>
                <a:ea typeface="華康中圓體" pitchFamily="49" charset="-120"/>
              </a:rPr>
              <a:t>網路障礙發生，不受帳號數量限制，可新增多位聯絡人，使用簡訊或郵件告警通報障礙狀況。</a:t>
            </a:r>
            <a:endParaRPr lang="en-US" altLang="zh-TW" sz="23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B3A5E9D-57F2-4E8D-B0E8-DA2CA8AFB1C7}" type="slidenum">
              <a:rPr lang="zh-TW" altLang="en-US" smtClean="0"/>
              <a:pPr algn="l"/>
              <a:t>9</a:t>
            </a:fld>
            <a:endParaRPr lang="zh-TW" altLang="en-US" dirty="0"/>
          </a:p>
        </p:txBody>
      </p:sp>
      <p:pic>
        <p:nvPicPr>
          <p:cNvPr id="19458" name="Picture 2" descr="D:\暉捷\網站報告書\iKeeper\說明書\Cut圖\1023修改的圖片_1\1023修改的圖片\P.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397958"/>
            <a:ext cx="5877095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1121</Words>
  <Application>Microsoft Office PowerPoint</Application>
  <PresentationFormat>如螢幕大小 (4:3)</PresentationFormat>
  <Paragraphs>155</Paragraphs>
  <Slides>23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Office 佈景主題</vt:lpstr>
      <vt:lpstr>Clip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</vt:vector>
  </TitlesOfParts>
  <Company>Test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Test User</dc:creator>
  <cp:lastModifiedBy>Test User</cp:lastModifiedBy>
  <cp:revision>70</cp:revision>
  <dcterms:created xsi:type="dcterms:W3CDTF">2011-10-17T09:42:20Z</dcterms:created>
  <dcterms:modified xsi:type="dcterms:W3CDTF">2011-10-24T03:46:21Z</dcterms:modified>
</cp:coreProperties>
</file>